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416" r:id="rId5"/>
    <p:sldId id="367" r:id="rId6"/>
    <p:sldId id="418" r:id="rId7"/>
    <p:sldId id="715" r:id="rId8"/>
    <p:sldId id="425" r:id="rId9"/>
    <p:sldId id="426" r:id="rId10"/>
    <p:sldId id="716" r:id="rId11"/>
    <p:sldId id="720" r:id="rId12"/>
    <p:sldId id="717" r:id="rId13"/>
    <p:sldId id="427" r:id="rId14"/>
    <p:sldId id="718" r:id="rId15"/>
    <p:sldId id="719" r:id="rId16"/>
    <p:sldId id="419" r:id="rId17"/>
    <p:sldId id="420" r:id="rId18"/>
    <p:sldId id="422" r:id="rId19"/>
    <p:sldId id="430" r:id="rId20"/>
    <p:sldId id="431" r:id="rId21"/>
    <p:sldId id="644" r:id="rId22"/>
    <p:sldId id="645" r:id="rId23"/>
    <p:sldId id="646" r:id="rId24"/>
    <p:sldId id="647" r:id="rId25"/>
    <p:sldId id="710" r:id="rId26"/>
    <p:sldId id="714" r:id="rId27"/>
    <p:sldId id="648" r:id="rId28"/>
    <p:sldId id="649" r:id="rId29"/>
    <p:sldId id="650" r:id="rId30"/>
    <p:sldId id="651" r:id="rId31"/>
    <p:sldId id="652" r:id="rId32"/>
    <p:sldId id="421" r:id="rId3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24" userDrawn="1">
          <p15:clr>
            <a:srgbClr val="A4A3A4"/>
          </p15:clr>
        </p15:guide>
        <p15:guide id="4" pos="360" userDrawn="1">
          <p15:clr>
            <a:srgbClr val="A4A3A4"/>
          </p15:clr>
        </p15:guide>
        <p15:guide id="5" orient="horz" pos="1692" userDrawn="1">
          <p15:clr>
            <a:srgbClr val="A4A3A4"/>
          </p15:clr>
        </p15:guide>
        <p15:guide id="6" orient="horz" pos="2100" userDrawn="1">
          <p15:clr>
            <a:srgbClr val="A4A3A4"/>
          </p15:clr>
        </p15:guide>
        <p15:guide id="7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5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F4"/>
    <a:srgbClr val="279AD3"/>
    <a:srgbClr val="248DC1"/>
    <a:srgbClr val="1D1975"/>
    <a:srgbClr val="17145F"/>
    <a:srgbClr val="28229E"/>
    <a:srgbClr val="622D50"/>
    <a:srgbClr val="843C6C"/>
    <a:srgbClr val="EB7831"/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866" autoAdjust="0"/>
  </p:normalViewPr>
  <p:slideViewPr>
    <p:cSldViewPr snapToGrid="0">
      <p:cViewPr varScale="1">
        <p:scale>
          <a:sx n="142" d="100"/>
          <a:sy n="142" d="100"/>
        </p:scale>
        <p:origin x="510" y="102"/>
      </p:cViewPr>
      <p:guideLst>
        <p:guide orient="horz" pos="828"/>
        <p:guide pos="2880"/>
        <p:guide pos="5424"/>
        <p:guide pos="360"/>
        <p:guide orient="horz" pos="1692"/>
        <p:guide orient="horz" pos="2100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534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1"/>
            <a:ext cx="3037840" cy="464820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r">
              <a:defRPr sz="1200"/>
            </a:lvl1pPr>
          </a:lstStyle>
          <a:p>
            <a:fld id="{CD84BA48-33A1-4EB5-B936-523D10AE1832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4820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69"/>
            <a:ext cx="3037840" cy="464820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r">
              <a:defRPr sz="1200"/>
            </a:lvl1pPr>
          </a:lstStyle>
          <a:p>
            <a:fld id="{1D6E6D4F-3184-49EC-9408-5E97B880A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2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1"/>
            <a:ext cx="3037840" cy="464820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r">
              <a:defRPr sz="1200"/>
            </a:lvl1pPr>
          </a:lstStyle>
          <a:p>
            <a:fld id="{3094300E-0DCA-4EBD-ABA4-58D0AB1B4AD1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5325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6" rIns="93155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155" tIns="46576" rIns="93155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4820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69"/>
            <a:ext cx="3037840" cy="464820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r">
              <a:defRPr sz="1200"/>
            </a:lvl1pPr>
          </a:lstStyle>
          <a:p>
            <a:fld id="{6771CA1D-FC97-4022-96A7-45E2515D5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0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other</a:t>
            </a:r>
            <a:r>
              <a:rPr lang="en-US" baseline="0" dirty="0"/>
              <a:t> words, how do we acknowledge that the owner of the above property has a greater impact, and should therefore pay more, than the property owner on the next page – even if they have similar impervious cover.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776C-CF00-4C31-A43B-8808318A04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are a wide range of ways to structure the credit system depending on local goals and objectives.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776C-CF00-4C31-A43B-8808318A04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Regardless, credits do</a:t>
            </a:r>
            <a:r>
              <a:rPr lang="en-US" baseline="0" dirty="0"/>
              <a:t> have impacts that we should be aware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776C-CF00-4C31-A43B-8808318A04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addition, there are also incentives – which are similar to a</a:t>
            </a:r>
            <a:r>
              <a:rPr lang="en-US" baseline="0" dirty="0"/>
              <a:t> grant program.  Many localities have both credits and incentives.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776C-CF00-4C31-A43B-8808318A04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7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52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71498" y="2310713"/>
            <a:ext cx="8076315" cy="487199"/>
          </a:xfrm>
        </p:spPr>
        <p:txBody>
          <a:bodyPr anchor="t">
            <a:noAutofit/>
          </a:bodyPr>
          <a:lstStyle>
            <a:lvl1pPr algn="l">
              <a:defRPr sz="3000" b="0" cap="none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35135"/>
            <a:ext cx="8229600" cy="533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248DC1"/>
              </a:buClr>
              <a:defRPr sz="1800"/>
            </a:lvl1pPr>
            <a:lvl2pPr>
              <a:buClr>
                <a:srgbClr val="248DC1"/>
              </a:buClr>
              <a:defRPr sz="1600"/>
            </a:lvl2pPr>
            <a:lvl3pPr>
              <a:buClr>
                <a:srgbClr val="248DC1"/>
              </a:buClr>
              <a:defRPr sz="1600"/>
            </a:lvl3pPr>
            <a:lvl4pPr>
              <a:buClr>
                <a:srgbClr val="248DC1"/>
              </a:buClr>
              <a:defRPr sz="1600"/>
            </a:lvl4pPr>
            <a:lvl5pPr>
              <a:buClr>
                <a:srgbClr val="248DC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3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1950"/>
            <a:ext cx="813816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097280"/>
            <a:ext cx="4038600" cy="254555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7280"/>
            <a:ext cx="4038600" cy="254555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50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Blank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1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6195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0972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71500" y="895350"/>
            <a:ext cx="7999390" cy="0"/>
          </a:xfrm>
          <a:prstGeom prst="line">
            <a:avLst/>
          </a:prstGeom>
          <a:ln>
            <a:solidFill>
              <a:srgbClr val="248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48640" y="4865728"/>
            <a:ext cx="0" cy="277772"/>
          </a:xfrm>
          <a:prstGeom prst="line">
            <a:avLst/>
          </a:prstGeom>
          <a:ln>
            <a:solidFill>
              <a:srgbClr val="248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571499" y="895350"/>
            <a:ext cx="3950881" cy="45720"/>
          </a:xfrm>
          <a:prstGeom prst="rect">
            <a:avLst/>
          </a:prstGeom>
          <a:solidFill>
            <a:srgbClr val="248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622D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71" y="4816002"/>
            <a:ext cx="1464229" cy="274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2DB546-9413-4C73-A97D-5BFC675F17F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42" y="4516717"/>
            <a:ext cx="906298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1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2" r:id="rId3"/>
    <p:sldLayoutId id="2147483667" r:id="rId4"/>
    <p:sldLayoutId id="2147483663" r:id="rId5"/>
    <p:sldLayoutId id="2147483665" r:id="rId6"/>
    <p:sldLayoutId id="2147483669" r:id="rId7"/>
    <p:sldLayoutId id="2147483664" r:id="rId8"/>
    <p:sldLayoutId id="2147483668" r:id="rId9"/>
    <p:sldLayoutId id="2147483670" r:id="rId10"/>
    <p:sldLayoutId id="2147483671" r:id="rId11"/>
    <p:sldLayoutId id="2147483661" r:id="rId12"/>
    <p:sldLayoutId id="2147483650" r:id="rId13"/>
    <p:sldLayoutId id="2147483652" r:id="rId14"/>
    <p:sldLayoutId id="214748367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48DC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48DC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48DC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48DC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48DC1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4062F9-DC25-4D98-AA40-13958DFAD3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600" y="4421781"/>
            <a:ext cx="2152650" cy="397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1DCA29-656A-4814-A927-17A2A8A59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97" y="323851"/>
            <a:ext cx="1589954" cy="48387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FFB5187-118D-45B6-AB03-0C907585CC86}"/>
              </a:ext>
            </a:extLst>
          </p:cNvPr>
          <p:cNvSpPr txBox="1">
            <a:spLocks/>
          </p:cNvSpPr>
          <p:nvPr/>
        </p:nvSpPr>
        <p:spPr>
          <a:xfrm>
            <a:off x="571498" y="704755"/>
            <a:ext cx="4105276" cy="3968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48DC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48DC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48DC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48DC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48DC1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1" dirty="0">
                <a:solidFill>
                  <a:srgbClr val="279AD3"/>
                </a:solidFill>
              </a:rPr>
              <a:t>Ferguson Township</a:t>
            </a:r>
          </a:p>
          <a:p>
            <a:pPr marL="0" indent="0">
              <a:buNone/>
            </a:pPr>
            <a:r>
              <a:rPr lang="en-US" sz="1050" b="1" dirty="0">
                <a:solidFill>
                  <a:srgbClr val="279AD3"/>
                </a:solidFill>
              </a:rPr>
              <a:t>Stormwater Advisory Committee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E620CD-04FB-47BA-9C8A-637C21B664E6}"/>
              </a:ext>
            </a:extLst>
          </p:cNvPr>
          <p:cNvSpPr txBox="1">
            <a:spLocks/>
          </p:cNvSpPr>
          <p:nvPr/>
        </p:nvSpPr>
        <p:spPr>
          <a:xfrm>
            <a:off x="571498" y="3662039"/>
            <a:ext cx="5715000" cy="16764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rgbClr val="279AD3"/>
                </a:solidFill>
              </a:rPr>
              <a:t>Phase II</a:t>
            </a:r>
          </a:p>
          <a:p>
            <a:pPr algn="l"/>
            <a:r>
              <a:rPr lang="en-US" sz="1200" dirty="0">
                <a:solidFill>
                  <a:srgbClr val="279AD3"/>
                </a:solidFill>
              </a:rPr>
              <a:t>Stormwater User Fee Feasibility Study</a:t>
            </a:r>
          </a:p>
          <a:p>
            <a:pPr algn="l"/>
            <a:r>
              <a:rPr lang="en-US" sz="1200" b="1" dirty="0">
                <a:solidFill>
                  <a:srgbClr val="279AD3"/>
                </a:solidFill>
              </a:rPr>
              <a:t>		</a:t>
            </a:r>
          </a:p>
          <a:p>
            <a:pPr algn="l"/>
            <a:endParaRPr lang="en-US" sz="1200" dirty="0">
              <a:solidFill>
                <a:srgbClr val="279AD3"/>
              </a:solidFill>
            </a:endParaRPr>
          </a:p>
          <a:p>
            <a:pPr algn="l"/>
            <a:r>
              <a:rPr lang="en-US" sz="1200" b="1">
                <a:solidFill>
                  <a:schemeClr val="bg1"/>
                </a:solidFill>
              </a:rPr>
              <a:t>August 7, </a:t>
            </a:r>
            <a:r>
              <a:rPr lang="en-US" sz="1200" b="1" dirty="0">
                <a:solidFill>
                  <a:schemeClr val="bg1"/>
                </a:solidFill>
              </a:rPr>
              <a:t>2019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7FF69-75FA-4273-A4A1-3F6E48ACAD93}"/>
              </a:ext>
            </a:extLst>
          </p:cNvPr>
          <p:cNvSpPr/>
          <p:nvPr/>
        </p:nvSpPr>
        <p:spPr>
          <a:xfrm>
            <a:off x="571498" y="4098902"/>
            <a:ext cx="3657600" cy="45720"/>
          </a:xfrm>
          <a:prstGeom prst="rect">
            <a:avLst/>
          </a:prstGeom>
          <a:solidFill>
            <a:srgbClr val="279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2CB722-5CE7-4351-871D-4285117B1E55}"/>
              </a:ext>
            </a:extLst>
          </p:cNvPr>
          <p:cNvGrpSpPr/>
          <p:nvPr/>
        </p:nvGrpSpPr>
        <p:grpSpPr>
          <a:xfrm>
            <a:off x="571499" y="1718903"/>
            <a:ext cx="4404828" cy="1943136"/>
            <a:chOff x="571499" y="1718902"/>
            <a:chExt cx="5562601" cy="96588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33AAFA-6687-4DA7-BF7A-78C70886DA50}"/>
                </a:ext>
              </a:extLst>
            </p:cNvPr>
            <p:cNvCxnSpPr/>
            <p:nvPr/>
          </p:nvCxnSpPr>
          <p:spPr>
            <a:xfrm>
              <a:off x="571500" y="2684789"/>
              <a:ext cx="5562600" cy="0"/>
            </a:xfrm>
            <a:prstGeom prst="line">
              <a:avLst/>
            </a:prstGeom>
            <a:ln w="9525">
              <a:solidFill>
                <a:srgbClr val="279A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126D6DB-5CDA-4672-8518-89A1E3AD0ACE}"/>
                </a:ext>
              </a:extLst>
            </p:cNvPr>
            <p:cNvCxnSpPr/>
            <p:nvPr/>
          </p:nvCxnSpPr>
          <p:spPr>
            <a:xfrm>
              <a:off x="571499" y="1718902"/>
              <a:ext cx="5562600" cy="0"/>
            </a:xfrm>
            <a:prstGeom prst="line">
              <a:avLst/>
            </a:prstGeom>
            <a:ln w="9525">
              <a:solidFill>
                <a:srgbClr val="279A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E3CEC9-27AF-4182-807E-4E322A610165}"/>
              </a:ext>
            </a:extLst>
          </p:cNvPr>
          <p:cNvSpPr txBox="1"/>
          <p:nvPr/>
        </p:nvSpPr>
        <p:spPr>
          <a:xfrm>
            <a:off x="483078" y="1213547"/>
            <a:ext cx="5733538" cy="170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Meeting No. 5</a:t>
            </a:r>
          </a:p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Policy Discussions</a:t>
            </a:r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Variability in Services </a:t>
            </a:r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Introduction to Credit Options</a:t>
            </a:r>
          </a:p>
        </p:txBody>
      </p:sp>
    </p:spTree>
    <p:extLst>
      <p:ext uri="{BB962C8B-B14F-4D97-AF65-F5344CB8AC3E}">
        <p14:creationId xmlns:p14="http://schemas.microsoft.com/office/powerpoint/2010/main" val="19534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FE6A-A173-4246-A4F4-C2A04FEA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31991-70C4-4026-BD1B-868A8D971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974731"/>
            <a:ext cx="8229600" cy="393363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Is it appropriate to set a base cost per account? (e.g., Adm, Overhead, Public Ed)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What approach will make sense to the public?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Variable rates – density of development + impervious area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Service Areas based on type of infrastructure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Service Areas based on density of population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Service Areas based on geographic boundary</a:t>
            </a:r>
          </a:p>
          <a:p>
            <a:pPr marL="0" indent="0"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393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62DC-FC8A-4BEE-88C7-2D37AFD6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E0A5A-C72B-4438-96E1-E3F95DF01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93" y="1044031"/>
            <a:ext cx="8802093" cy="3864334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Should the MS4 program and MS4 capital costs be assigned to all properties?</a:t>
            </a:r>
          </a:p>
          <a:p>
            <a:pPr lvl="0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Should program administration costs be assigned to all properties?</a:t>
            </a:r>
          </a:p>
          <a:p>
            <a:pPr lvl="0"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</a:rPr>
              <a:t>Property owners in Service Area 2 benefit from the investment in and maintenance of the drainage system in Service Area 1.  Should some portion of the costs of operation and maintenance for the Service Area 1 system be assigned to the Service Area 2 cost allocation?</a:t>
            </a:r>
          </a:p>
          <a:p>
            <a:pPr lvl="0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Should capital projects for new treatment facilities/quantity controls be a shared cost for Service Area 1 or should these costs be assigned/recovered only to those properties directly served? This could be done through the assessment process, rather than through the rate structure.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87E8-D7E8-48C7-B9B9-0B7D9C48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8EACD2-16FC-4BA6-AE21-5CC8501BF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378984"/>
              </p:ext>
            </p:extLst>
          </p:nvPr>
        </p:nvGraphicFramePr>
        <p:xfrm>
          <a:off x="0" y="0"/>
          <a:ext cx="9144000" cy="506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638">
                  <a:extLst>
                    <a:ext uri="{9D8B030D-6E8A-4147-A177-3AD203B41FA5}">
                      <a16:colId xmlns:a16="http://schemas.microsoft.com/office/drawing/2014/main" val="2477947189"/>
                    </a:ext>
                  </a:extLst>
                </a:gridCol>
                <a:gridCol w="1168842">
                  <a:extLst>
                    <a:ext uri="{9D8B030D-6E8A-4147-A177-3AD203B41FA5}">
                      <a16:colId xmlns:a16="http://schemas.microsoft.com/office/drawing/2014/main" val="3184953699"/>
                    </a:ext>
                  </a:extLst>
                </a:gridCol>
                <a:gridCol w="1494845">
                  <a:extLst>
                    <a:ext uri="{9D8B030D-6E8A-4147-A177-3AD203B41FA5}">
                      <a16:colId xmlns:a16="http://schemas.microsoft.com/office/drawing/2014/main" val="2010070300"/>
                    </a:ext>
                  </a:extLst>
                </a:gridCol>
                <a:gridCol w="946205">
                  <a:extLst>
                    <a:ext uri="{9D8B030D-6E8A-4147-A177-3AD203B41FA5}">
                      <a16:colId xmlns:a16="http://schemas.microsoft.com/office/drawing/2014/main" val="41406374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95753824"/>
                    </a:ext>
                  </a:extLst>
                </a:gridCol>
                <a:gridCol w="1948070">
                  <a:extLst>
                    <a:ext uri="{9D8B030D-6E8A-4147-A177-3AD203B41FA5}">
                      <a16:colId xmlns:a16="http://schemas.microsoft.com/office/drawing/2014/main" val="3564658568"/>
                    </a:ext>
                  </a:extLst>
                </a:gridCol>
              </a:tblGrid>
              <a:tr h="617444">
                <a:tc>
                  <a:txBody>
                    <a:bodyPr/>
                    <a:lstStyle/>
                    <a:p>
                      <a:r>
                        <a:rPr lang="en-US" sz="1600" dirty="0"/>
                        <a:t>Cost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Fixed Cost – All 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Planning and MS4 – All 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Service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Area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Service </a:t>
                      </a:r>
                    </a:p>
                    <a:p>
                      <a:r>
                        <a:rPr lang="en-US" sz="1600" dirty="0"/>
                        <a:t>Area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Roadway Projects w/drainage by 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846534"/>
                  </a:ext>
                </a:extLst>
              </a:tr>
              <a:tr h="357468">
                <a:tc>
                  <a:txBody>
                    <a:bodyPr/>
                    <a:lstStyle/>
                    <a:p>
                      <a:r>
                        <a:rPr lang="en-US" sz="1600" b="1" dirty="0"/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50929"/>
                  </a:ext>
                </a:extLst>
              </a:tr>
              <a:tr h="357468">
                <a:tc>
                  <a:txBody>
                    <a:bodyPr/>
                    <a:lstStyle/>
                    <a:p>
                      <a:r>
                        <a:rPr lang="en-US" sz="1600" b="1" dirty="0"/>
                        <a:t>Township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681383"/>
                  </a:ext>
                </a:extLst>
              </a:tr>
              <a:tr h="357468">
                <a:tc>
                  <a:txBody>
                    <a:bodyPr/>
                    <a:lstStyle/>
                    <a:p>
                      <a:r>
                        <a:rPr lang="en-US" sz="1600" b="1" dirty="0"/>
                        <a:t>MS4 Permit –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35586"/>
                  </a:ext>
                </a:extLst>
              </a:tr>
              <a:tr h="357468">
                <a:tc>
                  <a:txBody>
                    <a:bodyPr/>
                    <a:lstStyle/>
                    <a:p>
                      <a:r>
                        <a:rPr lang="en-US" sz="1600" b="1" dirty="0"/>
                        <a:t>MS4 Permit – CIP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080246"/>
                  </a:ext>
                </a:extLst>
              </a:tr>
              <a:tr h="357468">
                <a:tc>
                  <a:txBody>
                    <a:bodyPr/>
                    <a:lstStyle/>
                    <a:p>
                      <a:r>
                        <a:rPr lang="en-US" sz="1600" b="1" dirty="0"/>
                        <a:t>Planning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932052"/>
                  </a:ext>
                </a:extLst>
              </a:tr>
              <a:tr h="357468">
                <a:tc>
                  <a:txBody>
                    <a:bodyPr/>
                    <a:lstStyle/>
                    <a:p>
                      <a:r>
                        <a:rPr lang="en-US" sz="1600" b="1" dirty="0"/>
                        <a:t>Regulatory Enforcement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09108"/>
                  </a:ext>
                </a:extLst>
              </a:tr>
              <a:tr h="617444">
                <a:tc>
                  <a:txBody>
                    <a:bodyPr/>
                    <a:lstStyle/>
                    <a:p>
                      <a:r>
                        <a:rPr lang="en-US" sz="1600" b="1" dirty="0"/>
                        <a:t>Inspection – Ditches/Cross Pipes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180994"/>
                  </a:ext>
                </a:extLst>
              </a:tr>
              <a:tr h="617444">
                <a:tc>
                  <a:txBody>
                    <a:bodyPr/>
                    <a:lstStyle/>
                    <a:p>
                      <a:r>
                        <a:rPr lang="en-US" sz="1600" b="1" dirty="0"/>
                        <a:t>Inspection – Pipes, Inlets, Basins, GI,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260345"/>
                  </a:ext>
                </a:extLst>
              </a:tr>
              <a:tr h="357468">
                <a:tc>
                  <a:txBody>
                    <a:bodyPr/>
                    <a:lstStyle/>
                    <a:p>
                      <a:r>
                        <a:rPr lang="en-US" sz="1600" b="1" dirty="0"/>
                        <a:t>Pipe Relining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80825"/>
                  </a:ext>
                </a:extLst>
              </a:tr>
              <a:tr h="357468">
                <a:tc>
                  <a:txBody>
                    <a:bodyPr/>
                    <a:lstStyle/>
                    <a:p>
                      <a:r>
                        <a:rPr lang="en-US" sz="1600" b="1" dirty="0"/>
                        <a:t>System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875133"/>
                  </a:ext>
                </a:extLst>
              </a:tr>
              <a:tr h="357468">
                <a:tc>
                  <a:txBody>
                    <a:bodyPr/>
                    <a:lstStyle/>
                    <a:p>
                      <a:r>
                        <a:rPr lang="en-US" sz="1600" b="1" dirty="0"/>
                        <a:t>CIP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713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7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2C797-EFED-B04C-8B8F-B47B978B5AE3}"/>
              </a:ext>
            </a:extLst>
          </p:cNvPr>
          <p:cNvSpPr txBox="1"/>
          <p:nvPr/>
        </p:nvSpPr>
        <p:spPr>
          <a:xfrm>
            <a:off x="1084081" y="2048530"/>
            <a:ext cx="460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Credit Policy Introduction </a:t>
            </a:r>
          </a:p>
        </p:txBody>
      </p:sp>
    </p:spTree>
    <p:extLst>
      <p:ext uri="{BB962C8B-B14F-4D97-AF65-F5344CB8AC3E}">
        <p14:creationId xmlns:p14="http://schemas.microsoft.com/office/powerpoint/2010/main" val="11159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95A6-489B-1742-B946-E0497490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 On Credit Policy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4859F-2144-AF42-8022-D52D33E5C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97279"/>
            <a:ext cx="8229600" cy="3606695"/>
          </a:xfrm>
        </p:spPr>
        <p:txBody>
          <a:bodyPr/>
          <a:lstStyle/>
          <a:p>
            <a:r>
              <a:rPr lang="en-US" b="1" dirty="0"/>
              <a:t>What is a credit?</a:t>
            </a:r>
          </a:p>
          <a:p>
            <a:pPr lvl="1"/>
            <a:r>
              <a:rPr lang="en-US" dirty="0"/>
              <a:t>A credit is a reduction in total utility fee charged a specific owner of a parcel, based on policy established by the Board of Supervisors</a:t>
            </a:r>
          </a:p>
          <a:p>
            <a:r>
              <a:rPr lang="en-US" b="1" dirty="0"/>
              <a:t>Are credits mandatory?</a:t>
            </a:r>
          </a:p>
          <a:p>
            <a:pPr lvl="1"/>
            <a:r>
              <a:rPr lang="en-US" dirty="0"/>
              <a:t>No, in PA credits are a discretionary action by the Township</a:t>
            </a:r>
          </a:p>
          <a:p>
            <a:r>
              <a:rPr lang="en-US" b="1" dirty="0"/>
              <a:t>What are the financial implications to the Utility of a credit program?</a:t>
            </a:r>
          </a:p>
          <a:p>
            <a:pPr lvl="1"/>
            <a:r>
              <a:rPr lang="en-US" dirty="0"/>
              <a:t>Personnel time to administer (approve, review, enforce)</a:t>
            </a:r>
          </a:p>
          <a:p>
            <a:pPr lvl="1"/>
            <a:r>
              <a:rPr lang="en-US" dirty="0"/>
              <a:t>Impacts on the rate structure – reduces individual revenue from a parcel; not necessarily reducing program costs</a:t>
            </a:r>
          </a:p>
          <a:p>
            <a:r>
              <a:rPr lang="en-US" b="1" dirty="0"/>
              <a:t>Who should be eligible?</a:t>
            </a:r>
          </a:p>
          <a:p>
            <a:pPr lvl="1"/>
            <a:r>
              <a:rPr lang="en-US" dirty="0"/>
              <a:t>Depends on the type of credit adopted</a:t>
            </a:r>
          </a:p>
          <a:p>
            <a:pPr lvl="1"/>
            <a:r>
              <a:rPr lang="en-US" dirty="0"/>
              <a:t>Credits are earned; not awarded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A216-1768-864B-9A1D-226CA21A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 on Credit Policy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16E-83B7-694B-AFE0-45747FC04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97279"/>
            <a:ext cx="8229600" cy="381108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How and when will credits be available?</a:t>
            </a:r>
          </a:p>
          <a:p>
            <a:pPr lvl="1"/>
            <a:r>
              <a:rPr lang="en-US" dirty="0"/>
              <a:t>Once a year billing – by what date should credits be applied for by property owner?</a:t>
            </a:r>
          </a:p>
          <a:p>
            <a:pPr lvl="1"/>
            <a:r>
              <a:rPr lang="en-US" dirty="0"/>
              <a:t>If an owner misses a date for application, should the Township grant a credit between billing periods?</a:t>
            </a:r>
          </a:p>
          <a:p>
            <a:r>
              <a:rPr lang="en-US" b="1" dirty="0"/>
              <a:t>If a facility treats runoff from offsite impervious area should the credit be calculated on total IA served? </a:t>
            </a:r>
          </a:p>
          <a:p>
            <a:pPr lvl="1"/>
            <a:r>
              <a:rPr lang="en-US" dirty="0"/>
              <a:t>If yes, how to handle the credit should offsite property have treatment installed?</a:t>
            </a:r>
          </a:p>
          <a:p>
            <a:r>
              <a:rPr lang="en-US" b="1" dirty="0"/>
              <a:t>Is there a limit to the amount of credit that can be earned?</a:t>
            </a:r>
          </a:p>
          <a:p>
            <a:pPr lvl="1"/>
            <a:r>
              <a:rPr lang="en-US" dirty="0"/>
              <a:t>Most credit programs are adopted with a limit to the value of the credit.</a:t>
            </a:r>
          </a:p>
          <a:p>
            <a:pPr lvl="1"/>
            <a:r>
              <a:rPr lang="en-US" dirty="0"/>
              <a:t>Most credit program are aligned to the services provided by the local jurisdiction.</a:t>
            </a:r>
          </a:p>
          <a:p>
            <a:r>
              <a:rPr lang="en-US" b="1" dirty="0"/>
              <a:t>How is the credit for a structural facility calculated?</a:t>
            </a:r>
          </a:p>
          <a:p>
            <a:pPr lvl="1"/>
            <a:r>
              <a:rPr lang="en-US" dirty="0"/>
              <a:t>Facility only handles ½ of site impervious area runoff.</a:t>
            </a:r>
          </a:p>
          <a:p>
            <a:pPr lvl="1"/>
            <a:r>
              <a:rPr lang="en-US" dirty="0"/>
              <a:t>Facility treats offsite impervious area runoff.</a:t>
            </a:r>
          </a:p>
        </p:txBody>
      </p:sp>
    </p:spTree>
    <p:extLst>
      <p:ext uri="{BB962C8B-B14F-4D97-AF65-F5344CB8AC3E}">
        <p14:creationId xmlns:p14="http://schemas.microsoft.com/office/powerpoint/2010/main" val="1190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256E-25DF-4B09-A34E-737C95D1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Considered - How Credits are Applied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BABBF-A590-4048-8CCC-C191EBB12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14223"/>
            <a:ext cx="8229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Credit for a BMP built </a:t>
            </a:r>
            <a:r>
              <a:rPr lang="en-US" sz="2000" u="sng" dirty="0">
                <a:latin typeface="Calibri" panose="020F0502020204030204" pitchFamily="34" charset="0"/>
              </a:rPr>
              <a:t>voluntarily</a:t>
            </a:r>
            <a:r>
              <a:rPr lang="en-US" sz="2000" dirty="0">
                <a:latin typeface="Calibri" panose="020F0502020204030204" pitchFamily="34" charset="0"/>
              </a:rPr>
              <a:t> that </a:t>
            </a:r>
            <a:r>
              <a:rPr lang="en-US" sz="2000" u="sng" dirty="0">
                <a:latin typeface="Calibri" panose="020F0502020204030204" pitchFamily="34" charset="0"/>
              </a:rPr>
              <a:t>exceeds</a:t>
            </a:r>
            <a:r>
              <a:rPr lang="en-US" sz="2000" dirty="0">
                <a:latin typeface="Calibri" panose="020F0502020204030204" pitchFamily="34" charset="0"/>
              </a:rPr>
              <a:t> Township SWM 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BMP </a:t>
            </a:r>
            <a:r>
              <a:rPr lang="en-US" sz="2000" u="sng" dirty="0">
                <a:latin typeface="Calibri" panose="020F0502020204030204" pitchFamily="34" charset="0"/>
              </a:rPr>
              <a:t>built according </a:t>
            </a:r>
            <a:r>
              <a:rPr lang="en-US" sz="2000" dirty="0">
                <a:latin typeface="Calibri" panose="020F0502020204030204" pitchFamily="34" charset="0"/>
              </a:rPr>
              <a:t>to current Township SWM standards – lesser value.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Ratio of </a:t>
            </a:r>
            <a:r>
              <a:rPr lang="en-US" sz="2000" u="sng" dirty="0">
                <a:latin typeface="Calibri" panose="020F0502020204030204" pitchFamily="34" charset="0"/>
              </a:rPr>
              <a:t>impervious to pervious surface </a:t>
            </a:r>
            <a:r>
              <a:rPr lang="en-US" sz="2000" dirty="0">
                <a:latin typeface="Calibri" panose="020F0502020204030204" pitchFamily="34" charset="0"/>
              </a:rPr>
              <a:t>may result in less site runoff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Participation in </a:t>
            </a:r>
            <a:r>
              <a:rPr lang="en-US" sz="2000" u="sng" dirty="0">
                <a:latin typeface="Calibri" panose="020F0502020204030204" pitchFamily="34" charset="0"/>
              </a:rPr>
              <a:t>watershed stewardship </a:t>
            </a:r>
            <a:r>
              <a:rPr lang="en-US" sz="2000" dirty="0">
                <a:latin typeface="Calibri" panose="020F0502020204030204" pitchFamily="34" charset="0"/>
              </a:rPr>
              <a:t>activities.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Public education institutions that provide water quality education to students – high school science curriculum module.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Residential rain barrel programs.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Impervious area reduction – removal of IA.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Implementation of nutrient management plans.	</a:t>
            </a:r>
          </a:p>
        </p:txBody>
      </p:sp>
    </p:spTree>
    <p:extLst>
      <p:ext uri="{BB962C8B-B14F-4D97-AF65-F5344CB8AC3E}">
        <p14:creationId xmlns:p14="http://schemas.microsoft.com/office/powerpoint/2010/main" val="21403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67B0-FD98-4E5F-B93D-3007D925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1120D-0E4F-44FD-BB12-D43835664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97280"/>
            <a:ext cx="7816132" cy="3394472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Voluntary or Required by Development Standards</a:t>
            </a:r>
          </a:p>
          <a:p>
            <a:r>
              <a:rPr lang="en-US" sz="2400" b="1" dirty="0"/>
              <a:t>Structural or Nonstructural</a:t>
            </a:r>
          </a:p>
          <a:p>
            <a:r>
              <a:rPr lang="en-US" sz="2400" b="1" dirty="0"/>
              <a:t>Reduces Township Costs or Value-driven such Public Education</a:t>
            </a:r>
          </a:p>
          <a:p>
            <a:r>
              <a:rPr lang="en-US" sz="2400" b="1" dirty="0"/>
              <a:t>Residential or Non-residential</a:t>
            </a:r>
          </a:p>
          <a:p>
            <a:r>
              <a:rPr lang="en-US" sz="2400" b="1" dirty="0"/>
              <a:t>Apply or Automatically Granted</a:t>
            </a:r>
          </a:p>
          <a:p>
            <a:r>
              <a:rPr lang="en-US" sz="2400" b="1" dirty="0"/>
              <a:t>MS4 Permittee such as Industrial NPDES Discharges</a:t>
            </a:r>
          </a:p>
          <a:p>
            <a:r>
              <a:rPr lang="en-US" sz="2400" b="1" dirty="0"/>
              <a:t>Enforcement </a:t>
            </a:r>
          </a:p>
          <a:p>
            <a:pPr lvl="1"/>
            <a:r>
              <a:rPr lang="en-US" sz="2000" b="1" dirty="0"/>
              <a:t>By Township</a:t>
            </a:r>
          </a:p>
          <a:p>
            <a:pPr lvl="1"/>
            <a:r>
              <a:rPr lang="en-US" sz="2000" b="1" dirty="0"/>
              <a:t>Self-certification of functionality</a:t>
            </a:r>
          </a:p>
        </p:txBody>
      </p:sp>
    </p:spTree>
    <p:extLst>
      <p:ext uri="{BB962C8B-B14F-4D97-AF65-F5344CB8AC3E}">
        <p14:creationId xmlns:p14="http://schemas.microsoft.com/office/powerpoint/2010/main" val="4273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/>
              <a:t>Acknowledges that on-site GSI can reduce the long-term cost of public stormwater services.</a:t>
            </a:r>
          </a:p>
          <a:p>
            <a:pPr lvl="1"/>
            <a:r>
              <a:rPr lang="en-US" b="1" dirty="0"/>
              <a:t>A credit is not a reimbursement program – it is a way to acknowledge the future public benefits of operating a facility, not to reimburse owners for past investments.</a:t>
            </a:r>
          </a:p>
        </p:txBody>
      </p:sp>
    </p:spTree>
    <p:extLst>
      <p:ext uri="{BB962C8B-B14F-4D97-AF65-F5344CB8AC3E}">
        <p14:creationId xmlns:p14="http://schemas.microsoft.com/office/powerpoint/2010/main" val="28638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t%20clip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8640" y="1097280"/>
            <a:ext cx="630538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Welcome and Introductions</a:t>
            </a:r>
          </a:p>
          <a:p>
            <a:pPr marL="0" indent="0">
              <a:buNone/>
            </a:pPr>
            <a:r>
              <a:rPr lang="en-US" sz="2000" b="1" dirty="0"/>
              <a:t>Policy discussion:</a:t>
            </a:r>
          </a:p>
          <a:p>
            <a:pPr marL="401638" indent="0">
              <a:buNone/>
            </a:pPr>
            <a:r>
              <a:rPr lang="en-US" sz="2000" b="1" dirty="0"/>
              <a:t>	</a:t>
            </a:r>
          </a:p>
          <a:p>
            <a:pPr marL="744538"/>
            <a:r>
              <a:rPr lang="en-US" sz="2000" b="1" dirty="0"/>
              <a:t>Methods to address variability in impervious area and stormwater related service across the Township (service zones)</a:t>
            </a:r>
          </a:p>
          <a:p>
            <a:pPr marL="744537"/>
            <a:r>
              <a:rPr lang="en-US" sz="2000" b="1" dirty="0"/>
              <a:t>Introduction to credit policy options</a:t>
            </a:r>
          </a:p>
          <a:p>
            <a:pPr marL="401637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Discussion/Conclusions</a:t>
            </a: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4529" y="4868533"/>
            <a:ext cx="88966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TITLE PLACEHOLDERS</a:t>
            </a:r>
          </a:p>
        </p:txBody>
      </p:sp>
    </p:spTree>
    <p:extLst>
      <p:ext uri="{BB962C8B-B14F-4D97-AF65-F5344CB8AC3E}">
        <p14:creationId xmlns:p14="http://schemas.microsoft.com/office/powerpoint/2010/main" val="30469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pur.org/sites/default/files/migrated/images/permeable-pav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3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/>
              <a:t>Credit systems can be very simple – reactively recognize investments made by property owners.</a:t>
            </a:r>
          </a:p>
          <a:p>
            <a:pPr lvl="1"/>
            <a:r>
              <a:rPr lang="en-US" sz="2400" b="1" dirty="0"/>
              <a:t>To more complicated – designed to incentivize voluntary installation of GSI or enhancements made to an already required GSI.</a:t>
            </a:r>
          </a:p>
          <a:p>
            <a:pPr lvl="1"/>
            <a:r>
              <a:rPr lang="en-US" sz="2400" b="1" dirty="0"/>
              <a:t>Regardless, there must be a verifiable benefit.  A stormwater utility is a fee for service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6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21" y="69849"/>
            <a:ext cx="6444073" cy="768734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Who should is eligible for credit?  Allentown 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806" y="1047752"/>
            <a:ext cx="6767233" cy="329564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The City will provide a stormwater utility fee credit for:</a:t>
            </a:r>
          </a:p>
          <a:p>
            <a:pPr marL="411480">
              <a:buClr>
                <a:schemeClr val="tx2"/>
              </a:buClr>
              <a:buFont typeface="+mj-lt"/>
              <a:buAutoNum type="arabicPeriod"/>
            </a:pPr>
            <a:r>
              <a:rPr lang="en-US" sz="2000" b="1" dirty="0"/>
              <a:t>any stormwater management facility,</a:t>
            </a:r>
          </a:p>
          <a:p>
            <a:pPr marL="411480">
              <a:buClr>
                <a:schemeClr val="tx2"/>
              </a:buClr>
              <a:buFont typeface="+mj-lt"/>
              <a:buAutoNum type="arabicPeriod"/>
            </a:pPr>
            <a:r>
              <a:rPr lang="en-US" sz="2000" b="1" dirty="0"/>
              <a:t>whether built voluntarily or as a condition-of-development, </a:t>
            </a:r>
          </a:p>
          <a:p>
            <a:pPr marL="411480">
              <a:buClr>
                <a:schemeClr val="tx2"/>
              </a:buClr>
              <a:buFont typeface="+mj-lt"/>
              <a:buAutoNum type="arabicPeriod"/>
            </a:pPr>
            <a:r>
              <a:rPr lang="en-US" sz="2000" b="1" dirty="0"/>
              <a:t>installed on or after April 19, 2007 for quality purposes (the adoption date of “The City of Allentown’s (Act 167) Stormwater Management Ordinance,” Article 1387 of the City Code), and/or</a:t>
            </a:r>
          </a:p>
          <a:p>
            <a:pPr marL="411480">
              <a:buClr>
                <a:schemeClr val="tx2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installed to control volume in accordance with Article 1387 or it predecessor requirements.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0198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4EDB2-D1AD-4CC8-9623-AFA2EAECC4EE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7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21" y="69849"/>
            <a:ext cx="6188579" cy="768734"/>
          </a:xfrm>
        </p:spPr>
        <p:txBody>
          <a:bodyPr>
            <a:normAutofit/>
          </a:bodyPr>
          <a:lstStyle/>
          <a:p>
            <a:r>
              <a:rPr lang="en-US" i="1" dirty="0"/>
              <a:t>How much credit should be received?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0198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4EDB2-D1AD-4CC8-9623-AFA2EAECC4EE}" type="slidenum">
              <a:rPr lang="en-GB" smtClean="0"/>
              <a:pPr/>
              <a:t>23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469521" y="1286032"/>
          <a:ext cx="6188580" cy="317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9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 dirty="0">
                          <a:effectLst/>
                        </a:rPr>
                        <a:t>Facility Type and Purpose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>
                          <a:effectLst/>
                        </a:rPr>
                        <a:t>Base Credit Amount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>
                          <a:effectLst/>
                        </a:rPr>
                        <a:t>Voluntary Facility Bonus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 dirty="0">
                          <a:effectLst/>
                        </a:rPr>
                        <a:t>Total Possible Credit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98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 dirty="0">
                          <a:effectLst/>
                        </a:rPr>
                        <a:t>Facilities Achieving 10% or More Sediment Reduction from Existing Conditions (Assumes That These Facilities Also Control Volume)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4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>
                          <a:effectLst/>
                        </a:rPr>
                        <a:t>10% to &lt;25%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>
                          <a:effectLst/>
                        </a:rPr>
                        <a:t>20%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>
                          <a:effectLst/>
                        </a:rPr>
                        <a:t>20%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 dirty="0">
                          <a:effectLst/>
                        </a:rPr>
                        <a:t>40%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4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 dirty="0">
                          <a:effectLst/>
                        </a:rPr>
                        <a:t>25% to &lt;75%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>
                          <a:effectLst/>
                        </a:rPr>
                        <a:t>25%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>
                          <a:effectLst/>
                        </a:rPr>
                        <a:t>45%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4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 dirty="0">
                          <a:effectLst/>
                        </a:rPr>
                        <a:t>75%+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 dirty="0">
                          <a:effectLst/>
                        </a:rPr>
                        <a:t>30%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 dirty="0">
                          <a:effectLst/>
                        </a:rPr>
                        <a:t>50%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98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  <a:defRPr/>
                      </a:pPr>
                      <a:r>
                        <a:rPr lang="en-US" sz="1200" dirty="0">
                          <a:effectLst/>
                        </a:rPr>
                        <a:t>All</a:t>
                      </a:r>
                      <a:r>
                        <a:rPr lang="en-US" sz="1200" baseline="0" dirty="0">
                          <a:effectLst/>
                        </a:rPr>
                        <a:t> Other Facilities </a:t>
                      </a:r>
                      <a:r>
                        <a:rPr lang="en-US" sz="1200" dirty="0">
                          <a:effectLst/>
                        </a:rPr>
                        <a:t>Built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 Accordance with</a:t>
                      </a:r>
                      <a:r>
                        <a:rPr lang="en-US" sz="1200" baseline="0" dirty="0">
                          <a:effectLst/>
                        </a:rPr>
                        <a:t> Article 1387 of the City Code, Regardless of Whether it is for Quality, Quantity, or Both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4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>
                          <a:effectLst/>
                        </a:rPr>
                        <a:t>10%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>
                          <a:effectLst/>
                        </a:rPr>
                        <a:t>Not Applicable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620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2971800" algn="l"/>
                          <a:tab pos="30861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200" dirty="0">
                          <a:effectLst/>
                        </a:rPr>
                        <a:t>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54769" marB="5476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9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- Chesapeake, Virginia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b="1" dirty="0"/>
              <a:t>20% credit for water quality facility.</a:t>
            </a:r>
          </a:p>
          <a:p>
            <a:pPr lvl="1"/>
            <a:r>
              <a:rPr lang="en-US" sz="2800" b="1" dirty="0"/>
              <a:t>20% credit for water quantity facility.</a:t>
            </a:r>
          </a:p>
          <a:p>
            <a:pPr lvl="1"/>
            <a:r>
              <a:rPr lang="en-US" sz="2800" b="1" dirty="0"/>
              <a:t>Calculations must be submitted by a professional engineer.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Complicated – Philadelphia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392" y="960286"/>
            <a:ext cx="3655213" cy="3745205"/>
          </a:xfrm>
        </p:spPr>
        <p:txBody>
          <a:bodyPr/>
          <a:lstStyle/>
          <a:p>
            <a:pPr lvl="1"/>
            <a:r>
              <a:rPr lang="en-US" sz="2000" b="1" dirty="0"/>
              <a:t>Open space credit.</a:t>
            </a:r>
          </a:p>
          <a:p>
            <a:pPr lvl="1"/>
            <a:r>
              <a:rPr lang="en-US" sz="2000" b="1" dirty="0"/>
              <a:t>Impervious area reduction:</a:t>
            </a:r>
          </a:p>
          <a:p>
            <a:pPr lvl="2"/>
            <a:r>
              <a:rPr lang="en-US" sz="2000" b="1" dirty="0"/>
              <a:t>Tree canopy</a:t>
            </a:r>
          </a:p>
          <a:p>
            <a:pPr lvl="2"/>
            <a:r>
              <a:rPr lang="en-US" sz="2000" b="1" dirty="0"/>
              <a:t>Pavement and rooftop disconnection</a:t>
            </a:r>
          </a:p>
          <a:p>
            <a:pPr lvl="2"/>
            <a:r>
              <a:rPr lang="en-US" sz="2000" b="1" dirty="0"/>
              <a:t>Porous pavement</a:t>
            </a:r>
          </a:p>
          <a:p>
            <a:pPr lvl="2"/>
            <a:r>
              <a:rPr lang="en-US" sz="2000" b="1" dirty="0"/>
              <a:t>Green roof</a:t>
            </a:r>
          </a:p>
          <a:p>
            <a:pPr lvl="1"/>
            <a:r>
              <a:rPr lang="en-US" sz="2000" b="1" dirty="0"/>
              <a:t>Managed impervious area.</a:t>
            </a:r>
          </a:p>
          <a:p>
            <a:pPr lvl="1"/>
            <a:r>
              <a:rPr lang="en-US" sz="2000" b="1" dirty="0"/>
              <a:t>NPDES permit credit.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748" y="1047751"/>
            <a:ext cx="2416352" cy="31270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78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Complicated – Charlottesville, Virginia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712" y="1200151"/>
            <a:ext cx="5950577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3200" b="1" dirty="0"/>
              <a:t>The public benefit is long-term, the short-term program needs remain the same.</a:t>
            </a:r>
          </a:p>
          <a:p>
            <a:pPr lvl="1"/>
            <a:r>
              <a:rPr lang="en-US" sz="3200" b="1" dirty="0"/>
              <a:t>As a result, credits shift the burden of the short-term program to those who do not have credits.</a:t>
            </a:r>
          </a:p>
          <a:p>
            <a:pPr lvl="1"/>
            <a:r>
              <a:rPr lang="en-US" sz="3200" b="1" dirty="0"/>
              <a:t>The impact of a credit on a specific property will depend on the amount of impervious cover.</a:t>
            </a:r>
          </a:p>
        </p:txBody>
      </p:sp>
    </p:spTree>
    <p:extLst>
      <p:ext uri="{BB962C8B-B14F-4D97-AF65-F5344CB8AC3E}">
        <p14:creationId xmlns:p14="http://schemas.microsoft.com/office/powerpoint/2010/main" val="336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Incentives – Not Credits but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b="1" dirty="0"/>
              <a:t>Similar to a grant program.</a:t>
            </a:r>
          </a:p>
          <a:p>
            <a:pPr lvl="1"/>
            <a:r>
              <a:rPr lang="en-US" sz="2000" b="1" dirty="0"/>
              <a:t>Used to assist owners to install or engage in practices that improve water quality.</a:t>
            </a:r>
          </a:p>
          <a:p>
            <a:pPr lvl="1"/>
            <a:r>
              <a:rPr lang="en-US" sz="2000" b="1" dirty="0"/>
              <a:t>Two potential approaches:</a:t>
            </a:r>
          </a:p>
          <a:p>
            <a:pPr lvl="2"/>
            <a:r>
              <a:rPr lang="en-US" sz="2000" b="1" dirty="0"/>
              <a:t>Target Driven.  Allows staff to approach targets of opportunity that will help meet water quality and quantity control goals.</a:t>
            </a:r>
          </a:p>
          <a:p>
            <a:pPr lvl="2"/>
            <a:r>
              <a:rPr lang="en-US" sz="2000" b="1" dirty="0"/>
              <a:t>Engagement Driven.  Gives property owners a way to engage, with efficiency and accountability being only secondary goals.</a:t>
            </a:r>
          </a:p>
          <a:p>
            <a:pPr lvl="1"/>
            <a:r>
              <a:rPr lang="en-US" sz="2000" b="1" dirty="0"/>
              <a:t>What is the right approach for the Township?</a:t>
            </a:r>
          </a:p>
        </p:txBody>
      </p:sp>
    </p:spTree>
    <p:extLst>
      <p:ext uri="{BB962C8B-B14F-4D97-AF65-F5344CB8AC3E}">
        <p14:creationId xmlns:p14="http://schemas.microsoft.com/office/powerpoint/2010/main" val="26159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A0CCD-21D2-B24B-AB61-C5FF1F56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 on Credit Policy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9E94-848D-F24F-98D6-480FFDE6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97280"/>
            <a:ext cx="8229600" cy="363497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What activities should be eligible for a credit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Onsite treatment and/or flow reduction attributes</a:t>
            </a:r>
          </a:p>
          <a:p>
            <a:pPr lvl="1"/>
            <a:r>
              <a:rPr lang="en-US" dirty="0"/>
              <a:t>Public engagement (e.g., volunteers for stream cleanup; public education curriculum) </a:t>
            </a:r>
          </a:p>
          <a:p>
            <a:r>
              <a:rPr lang="en-US" b="1" dirty="0"/>
              <a:t>How much credit should be awarded for each activity? </a:t>
            </a:r>
          </a:p>
          <a:p>
            <a:pPr lvl="1"/>
            <a:r>
              <a:rPr lang="en-US" dirty="0"/>
              <a:t>Facility classifications: built after 2003; before 2003; before any stormwater standards adopted</a:t>
            </a:r>
          </a:p>
          <a:p>
            <a:pPr lvl="1"/>
            <a:r>
              <a:rPr lang="en-US" dirty="0"/>
              <a:t>Non-structural: activities support the goals and services provided by the Township</a:t>
            </a:r>
          </a:p>
          <a:p>
            <a:r>
              <a:rPr lang="en-US" b="1" dirty="0"/>
              <a:t>Should credits expire – require reapplication?</a:t>
            </a:r>
          </a:p>
          <a:p>
            <a:pPr lvl="1"/>
            <a:r>
              <a:rPr lang="en-US" dirty="0"/>
              <a:t>As facility standards change in the future, should existing credits be renewed/reduced/sustained?</a:t>
            </a:r>
          </a:p>
          <a:p>
            <a:pPr lvl="1"/>
            <a:r>
              <a:rPr lang="en-US" dirty="0"/>
              <a:t>As the program of services change, should credits be adjusted?</a:t>
            </a:r>
          </a:p>
          <a:p>
            <a:r>
              <a:rPr lang="en-US" b="1" dirty="0"/>
              <a:t>Should maintenance agreements be required for all structural facility credits?</a:t>
            </a:r>
          </a:p>
          <a:p>
            <a:pPr lvl="1"/>
            <a:r>
              <a:rPr lang="en-US" dirty="0"/>
              <a:t>How should maintenance be verified </a:t>
            </a:r>
          </a:p>
          <a:p>
            <a:pPr lvl="1"/>
            <a:r>
              <a:rPr lang="en-US" dirty="0"/>
              <a:t>How frequently should maintenance be verified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EE24D1-6FE4-43C3-8078-F86AC9250A6F}"/>
              </a:ext>
            </a:extLst>
          </p:cNvPr>
          <p:cNvSpPr txBox="1"/>
          <p:nvPr/>
        </p:nvSpPr>
        <p:spPr>
          <a:xfrm>
            <a:off x="527902" y="1225733"/>
            <a:ext cx="50433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Methods to Address Variability in Impervious Area and Stormwater-Related Service Across the Township (Service Zones)</a:t>
            </a:r>
          </a:p>
        </p:txBody>
      </p:sp>
    </p:spTree>
    <p:extLst>
      <p:ext uri="{BB962C8B-B14F-4D97-AF65-F5344CB8AC3E}">
        <p14:creationId xmlns:p14="http://schemas.microsoft.com/office/powerpoint/2010/main" val="235485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6413-E09C-4BE9-998C-B57A53F4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– July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F512-3D90-40B6-A10E-0618401C1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It is important that the cost model is capable of assigning costs by the infrastructure served. </a:t>
            </a:r>
          </a:p>
          <a:p>
            <a:pPr lvl="2"/>
            <a:r>
              <a:rPr lang="en-US" dirty="0"/>
              <a:t>Service areas in Ferguson have a historical expense that can be aligned to a rate methodology, and the rate can be established on this methodology. </a:t>
            </a:r>
          </a:p>
          <a:p>
            <a:pPr lvl="1"/>
            <a:r>
              <a:rPr lang="en-US" dirty="0"/>
              <a:t>The routine 'overhead' costs should be shared across service areas.</a:t>
            </a:r>
          </a:p>
          <a:p>
            <a:pPr lvl="1"/>
            <a:r>
              <a:rPr lang="en-US" dirty="0"/>
              <a:t>It was noted that property owners in the service area with lower LOS based on the stormwater infrastructure do utilize the Township stormwater system found in the higher-level service area. </a:t>
            </a:r>
          </a:p>
          <a:p>
            <a:pPr lvl="2"/>
            <a:r>
              <a:rPr lang="en-US" dirty="0"/>
              <a:t>It was noted that consideration should be given to an allocation of a minimal portion of the high-service area costs to all property owners. </a:t>
            </a:r>
          </a:p>
          <a:p>
            <a:pPr lvl="2"/>
            <a:r>
              <a:rPr lang="en-US" dirty="0"/>
              <a:t>A 10 percent share was suggested.  </a:t>
            </a:r>
          </a:p>
          <a:p>
            <a:pPr lvl="1"/>
            <a:r>
              <a:rPr lang="en-US" dirty="0"/>
              <a:t>It was suggested that the Township minimize complexity and evaluate effectiveness after a few years of operation to see if the concepts of increased equity hold.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Variability in IA - Approach to User Fee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089"/>
            <a:ext cx="7423608" cy="3911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Recognizing Service variability within Township driven by infrastructure:</a:t>
            </a:r>
          </a:p>
          <a:p>
            <a:r>
              <a:rPr lang="en-US" sz="2200" dirty="0">
                <a:latin typeface="Calibri" panose="020F0502020204030204" pitchFamily="34" charset="0"/>
              </a:rPr>
              <a:t>Complex systems of pipes, basins, inlets, swales, streams</a:t>
            </a:r>
          </a:p>
          <a:p>
            <a:r>
              <a:rPr lang="en-US" sz="2200" dirty="0">
                <a:latin typeface="Calibri" panose="020F0502020204030204" pitchFamily="34" charset="0"/>
              </a:rPr>
              <a:t>Base-level systems of open channels and ditches and cross-drainage pipe under roadways</a:t>
            </a:r>
          </a:p>
          <a:p>
            <a:r>
              <a:rPr lang="en-US" sz="2200" dirty="0">
                <a:latin typeface="Calibri" panose="020F0502020204030204" pitchFamily="34" charset="0"/>
              </a:rPr>
              <a:t>Interconnections to other systems (PennDOT roadways)</a:t>
            </a:r>
          </a:p>
          <a:p>
            <a:r>
              <a:rPr lang="en-US" sz="2200" dirty="0">
                <a:latin typeface="Calibri" panose="020F0502020204030204" pitchFamily="34" charset="0"/>
              </a:rPr>
              <a:t>Other MS4 permittees within Township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3733D-9B50-4F9F-911E-BB09297801F9}" type="slidenum">
              <a:rPr lang="en-US" altLang="en-US" smtClean="0"/>
              <a:pPr/>
              <a:t>5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857250"/>
            <a:ext cx="8090899" cy="26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C30F-EB29-46E6-AD05-3CFCDEF6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Rate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C887-BDD6-4E44-9462-49647606D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974731"/>
            <a:ext cx="8229600" cy="4046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Two-Element Rate Structure</a:t>
            </a:r>
          </a:p>
          <a:p>
            <a:r>
              <a:rPr lang="en-US" sz="2400" dirty="0">
                <a:latin typeface="Calibri" panose="020F0502020204030204" pitchFamily="34" charset="0"/>
              </a:rPr>
              <a:t>Baseline Services:  Serves all properties in Township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Base cost to address administration and other services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Infrastructure management costs (operation, maintenance and capital costs):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 by geographic areas;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type of infrastructure; or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other parameter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78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C723-EFCF-4EFB-9941-77E5881A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Infrastructure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FCED2-EBDC-4075-A92E-6DF68490B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97280"/>
            <a:ext cx="8507896" cy="3721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Service Area 1 – higher frequency and level of service</a:t>
            </a:r>
          </a:p>
          <a:p>
            <a:r>
              <a:rPr lang="en-US" b="1" dirty="0"/>
              <a:t>Any lot that fronts on a Township street segment that has 50% or more of that street segment with a parallel storm pipe; or</a:t>
            </a:r>
          </a:p>
          <a:p>
            <a:pPr lvl="0"/>
            <a:r>
              <a:rPr lang="en-US" b="1" dirty="0"/>
              <a:t>Any lot that fronts on a Township street segment that has 50% or more of a street segment with curb on one or both sides.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Service Area 2 – lower frequency and level of service</a:t>
            </a:r>
          </a:p>
          <a:p>
            <a:pPr lvl="0"/>
            <a:r>
              <a:rPr lang="en-US" b="1" dirty="0"/>
              <a:t>Any lot that fronts on a Township street segment that is not in the Service Area 1; or</a:t>
            </a:r>
          </a:p>
          <a:p>
            <a:pPr lvl="0"/>
            <a:r>
              <a:rPr lang="en-US" b="1" dirty="0"/>
              <a:t>Any lot that fronts on a street owned by another MS4 permittee, or a private street; or</a:t>
            </a:r>
          </a:p>
          <a:p>
            <a:pPr lvl="0"/>
            <a:r>
              <a:rPr lang="en-US" b="1" dirty="0"/>
              <a:t>Any lot that is covered by a separate MS4 Permit with DEP. </a:t>
            </a:r>
          </a:p>
          <a:p>
            <a:pPr marL="0" lvl="0" indent="0">
              <a:buNone/>
            </a:pPr>
            <a:endParaRPr lang="en-US" sz="1050" b="1" dirty="0"/>
          </a:p>
          <a:p>
            <a:pPr marL="0" indent="0">
              <a:buNone/>
            </a:pPr>
            <a:r>
              <a:rPr lang="en-US" b="1" dirty="0"/>
              <a:t>Each service area has about 24,000,000 square feet of impervious area. </a:t>
            </a:r>
          </a:p>
        </p:txBody>
      </p:sp>
    </p:spTree>
    <p:extLst>
      <p:ext uri="{BB962C8B-B14F-4D97-AF65-F5344CB8AC3E}">
        <p14:creationId xmlns:p14="http://schemas.microsoft.com/office/powerpoint/2010/main" val="38527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A7043F-4171-4788-97F9-AE9C6D2AF2C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59647"/>
              </p:ext>
            </p:extLst>
          </p:nvPr>
        </p:nvGraphicFramePr>
        <p:xfrm>
          <a:off x="588396" y="-30148"/>
          <a:ext cx="8277307" cy="517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24688800" imgH="16459200" progId="AcroExch.Document.DC">
                  <p:embed/>
                </p:oleObj>
              </mc:Choice>
              <mc:Fallback>
                <p:oleObj name="Acrobat Document" r:id="rId3" imgW="24688800" imgH="1645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396" y="-30148"/>
                        <a:ext cx="8277307" cy="5173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7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7E34-BA7B-46A3-A7E7-867358A6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Alignment in Service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1AA5-4B1B-4467-9100-1C2A64FC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906449"/>
            <a:ext cx="8229600" cy="376891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ALL:</a:t>
            </a:r>
          </a:p>
          <a:p>
            <a:r>
              <a:rPr lang="en-US" b="1" dirty="0">
                <a:latin typeface="Calibri" panose="020F0502020204030204" pitchFamily="34" charset="0"/>
              </a:rPr>
              <a:t>Program management, system planning, overhead, and Township MS4 compliance </a:t>
            </a:r>
            <a:r>
              <a:rPr lang="en-US" dirty="0"/>
              <a:t>(including capital required to comply with the Township’s Pollution Reduction Plan)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Service Area 1:  High Level</a:t>
            </a:r>
          </a:p>
          <a:p>
            <a:r>
              <a:rPr lang="en-US" b="1" dirty="0">
                <a:latin typeface="Calibri" panose="020F0502020204030204" pitchFamily="34" charset="0"/>
              </a:rPr>
              <a:t>Operations and maintenance </a:t>
            </a:r>
            <a:r>
              <a:rPr lang="en-US" dirty="0"/>
              <a:t>for </a:t>
            </a:r>
            <a:r>
              <a:rPr lang="en-US" b="1" dirty="0">
                <a:latin typeface="Calibri" panose="020F0502020204030204" pitchFamily="34" charset="0"/>
              </a:rPr>
              <a:t>underground and above ground drainage infrastructure and capital improvements </a:t>
            </a:r>
          </a:p>
          <a:p>
            <a:pPr lvl="1"/>
            <a:r>
              <a:rPr lang="en-US" dirty="0"/>
              <a:t>pipe lining, </a:t>
            </a:r>
          </a:p>
          <a:p>
            <a:pPr lvl="1"/>
            <a:r>
              <a:rPr lang="en-US" dirty="0"/>
              <a:t>new equipment purchases, </a:t>
            </a:r>
          </a:p>
          <a:p>
            <a:pPr lvl="1"/>
            <a:r>
              <a:rPr lang="en-US" dirty="0"/>
              <a:t>system inventory update </a:t>
            </a:r>
          </a:p>
          <a:p>
            <a:pPr lvl="1"/>
            <a:r>
              <a:rPr lang="en-US" dirty="0"/>
              <a:t>drainage system assessment  </a:t>
            </a:r>
          </a:p>
          <a:p>
            <a:pPr lvl="1"/>
            <a:r>
              <a:rPr lang="en-US" dirty="0"/>
              <a:t>This service area also has costs assigned for a new foreman and three-person crew added over the five-year period.</a:t>
            </a:r>
          </a:p>
          <a:p>
            <a:pPr marL="0" lv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Service Area 2: Low Level</a:t>
            </a:r>
          </a:p>
          <a:p>
            <a:pPr lvl="0"/>
            <a:r>
              <a:rPr lang="en-US" b="1" dirty="0">
                <a:latin typeface="Calibri" panose="020F0502020204030204" pitchFamily="34" charset="0"/>
              </a:rPr>
              <a:t>Operations and maintenance </a:t>
            </a:r>
            <a:r>
              <a:rPr lang="en-US" dirty="0">
                <a:latin typeface="Calibri" panose="020F0502020204030204" pitchFamily="34" charset="0"/>
              </a:rPr>
              <a:t>of</a:t>
            </a:r>
            <a:r>
              <a:rPr lang="en-US" b="1" dirty="0">
                <a:latin typeface="Calibri" panose="020F0502020204030204" pitchFamily="34" charset="0"/>
              </a:rPr>
              <a:t> roadway ditch and cross-pipe maintenance</a:t>
            </a:r>
            <a:r>
              <a:rPr lang="en-US" dirty="0"/>
              <a:t>. </a:t>
            </a:r>
          </a:p>
          <a:p>
            <a:pPr lvl="0"/>
            <a:r>
              <a:rPr lang="en-US" b="1" dirty="0">
                <a:latin typeface="Calibri" panose="020F0502020204030204" pitchFamily="34" charset="0"/>
              </a:rPr>
              <a:t>No capital projects </a:t>
            </a:r>
            <a:r>
              <a:rPr lang="en-US" dirty="0"/>
              <a:t>were included in the first five-year program plan.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2016 Spring Forum">
      <a:dk1>
        <a:srgbClr val="323E48"/>
      </a:dk1>
      <a:lt1>
        <a:sysClr val="window" lastClr="FFFFFF"/>
      </a:lt1>
      <a:dk2>
        <a:srgbClr val="006AA7"/>
      </a:dk2>
      <a:lt2>
        <a:srgbClr val="3CD5AF"/>
      </a:lt2>
      <a:accent1>
        <a:srgbClr val="00B3E3"/>
      </a:accent1>
      <a:accent2>
        <a:srgbClr val="1C355E"/>
      </a:accent2>
      <a:accent3>
        <a:srgbClr val="F98E2B"/>
      </a:accent3>
      <a:accent4>
        <a:srgbClr val="E65400"/>
      </a:accent4>
      <a:accent5>
        <a:srgbClr val="19988B"/>
      </a:accent5>
      <a:accent6>
        <a:srgbClr val="FFDA27"/>
      </a:accent6>
      <a:hlink>
        <a:srgbClr val="F6A8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856049A494A0B441B1FE855962554C1B" ma:contentTypeVersion="0" ma:contentTypeDescription="Upload an image or a photograph." ma:contentTypeScope="" ma:versionID="9be719ea2546c4d62798cbc927425be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c1342c738afe3f635571af9979ae9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1AAFD4D-ABCC-43D4-959D-A98F8B11FC2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E820F7A-FF20-4CEB-B060-9D628AE69D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462320-2B49-4775-BE7C-EB270D229742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1899</Words>
  <Application>Microsoft Office PowerPoint</Application>
  <PresentationFormat>On-screen Show (16:9)</PresentationFormat>
  <Paragraphs>225</Paragraphs>
  <Slides>29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Franklin Gothic Demi Cond</vt:lpstr>
      <vt:lpstr>Segoe UI</vt:lpstr>
      <vt:lpstr>Office Theme</vt:lpstr>
      <vt:lpstr>Acrobat Document</vt:lpstr>
      <vt:lpstr>PowerPoint Presentation</vt:lpstr>
      <vt:lpstr>Agenda</vt:lpstr>
      <vt:lpstr>PowerPoint Presentation</vt:lpstr>
      <vt:lpstr>Feedback – July 17</vt:lpstr>
      <vt:lpstr>Variability in IA - Approach to User Fee Development</vt:lpstr>
      <vt:lpstr>By Rate Structure</vt:lpstr>
      <vt:lpstr>By Infrastructure Complexity</vt:lpstr>
      <vt:lpstr>PowerPoint Presentation</vt:lpstr>
      <vt:lpstr>Cost Alignment in Service Areas</vt:lpstr>
      <vt:lpstr>Discussion </vt:lpstr>
      <vt:lpstr>Discussion Questions</vt:lpstr>
      <vt:lpstr>PowerPoint Presentation</vt:lpstr>
      <vt:lpstr>PowerPoint Presentation</vt:lpstr>
      <vt:lpstr>Discussion Questions On Credit Policy Development</vt:lpstr>
      <vt:lpstr>Discussion Questions on Credit Policy Development</vt:lpstr>
      <vt:lpstr>Factors Considered - How Credits are Applied </vt:lpstr>
      <vt:lpstr>Attributes</vt:lpstr>
      <vt:lpstr>Purpose of Credits</vt:lpstr>
      <vt:lpstr>PowerPoint Presentation</vt:lpstr>
      <vt:lpstr>PowerPoint Presentation</vt:lpstr>
      <vt:lpstr>Credit Systems</vt:lpstr>
      <vt:lpstr>Who should is eligible for credit?  Allentown PA</vt:lpstr>
      <vt:lpstr>How much credit should be received?</vt:lpstr>
      <vt:lpstr>Simple - Chesapeake, Virginia</vt:lpstr>
      <vt:lpstr>More Complicated – Philadelphia</vt:lpstr>
      <vt:lpstr>Very Complicated – Charlottesville, Virginia</vt:lpstr>
      <vt:lpstr>Credit Impacts</vt:lpstr>
      <vt:lpstr>Incentives – Not Credits but Partnerships</vt:lpstr>
      <vt:lpstr>Discussion Questions on Credit Policy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Treadway, Elizabeth</dc:creator>
  <cp:lastModifiedBy>Treadway, Elizabeth</cp:lastModifiedBy>
  <cp:revision>18</cp:revision>
  <dcterms:created xsi:type="dcterms:W3CDTF">2019-06-04T16:35:16Z</dcterms:created>
  <dcterms:modified xsi:type="dcterms:W3CDTF">2019-08-07T15:39:21Z</dcterms:modified>
</cp:coreProperties>
</file>