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1" r:id="rId2"/>
    <p:sldId id="305" r:id="rId3"/>
    <p:sldId id="295" r:id="rId4"/>
    <p:sldId id="292" r:id="rId5"/>
    <p:sldId id="291" r:id="rId6"/>
    <p:sldId id="299" r:id="rId7"/>
    <p:sldId id="298" r:id="rId8"/>
    <p:sldId id="296" r:id="rId9"/>
    <p:sldId id="301" r:id="rId10"/>
    <p:sldId id="297" r:id="rId11"/>
    <p:sldId id="300" r:id="rId12"/>
    <p:sldId id="303" r:id="rId13"/>
    <p:sldId id="269" r:id="rId14"/>
    <p:sldId id="306" r:id="rId15"/>
    <p:sldId id="304"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1F2"/>
    <a:srgbClr val="2D4F78"/>
    <a:srgbClr val="577646"/>
    <a:srgbClr val="B5D2EC"/>
    <a:srgbClr val="FFC000"/>
    <a:srgbClr val="413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5" autoAdjust="0"/>
    <p:restoredTop sz="94660"/>
  </p:normalViewPr>
  <p:slideViewPr>
    <p:cSldViewPr snapToGrid="0">
      <p:cViewPr varScale="1">
        <p:scale>
          <a:sx n="86" d="100"/>
          <a:sy n="86" d="100"/>
        </p:scale>
        <p:origin x="859"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4CA047-32B3-4BF2-8BA4-5041B1D916EC}" type="datetimeFigureOut">
              <a:rPr lang="en-US" smtClean="0"/>
              <a:t>11/4/2019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126F526-E497-4768-9980-F74884B6BDBA}" type="slidenum">
              <a:rPr lang="en-US" smtClean="0"/>
              <a:t>‹#›</a:t>
            </a:fld>
            <a:endParaRPr lang="en-US"/>
          </a:p>
        </p:txBody>
      </p:sp>
    </p:spTree>
    <p:extLst>
      <p:ext uri="{BB962C8B-B14F-4D97-AF65-F5344CB8AC3E}">
        <p14:creationId xmlns:p14="http://schemas.microsoft.com/office/powerpoint/2010/main" val="4276376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3</a:t>
            </a:fld>
            <a:endParaRPr lang="en-US"/>
          </a:p>
        </p:txBody>
      </p:sp>
    </p:spTree>
    <p:extLst>
      <p:ext uri="{BB962C8B-B14F-4D97-AF65-F5344CB8AC3E}">
        <p14:creationId xmlns:p14="http://schemas.microsoft.com/office/powerpoint/2010/main" val="276797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12</a:t>
            </a:fld>
            <a:endParaRPr lang="en-US"/>
          </a:p>
        </p:txBody>
      </p:sp>
    </p:spTree>
    <p:extLst>
      <p:ext uri="{BB962C8B-B14F-4D97-AF65-F5344CB8AC3E}">
        <p14:creationId xmlns:p14="http://schemas.microsoft.com/office/powerpoint/2010/main" val="3430990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13</a:t>
            </a:fld>
            <a:endParaRPr lang="en-US"/>
          </a:p>
        </p:txBody>
      </p:sp>
    </p:spTree>
    <p:extLst>
      <p:ext uri="{BB962C8B-B14F-4D97-AF65-F5344CB8AC3E}">
        <p14:creationId xmlns:p14="http://schemas.microsoft.com/office/powerpoint/2010/main" val="15201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4</a:t>
            </a:fld>
            <a:endParaRPr lang="en-US"/>
          </a:p>
        </p:txBody>
      </p:sp>
    </p:spTree>
    <p:extLst>
      <p:ext uri="{BB962C8B-B14F-4D97-AF65-F5344CB8AC3E}">
        <p14:creationId xmlns:p14="http://schemas.microsoft.com/office/powerpoint/2010/main" val="196325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5</a:t>
            </a:fld>
            <a:endParaRPr lang="en-US"/>
          </a:p>
        </p:txBody>
      </p:sp>
    </p:spTree>
    <p:extLst>
      <p:ext uri="{BB962C8B-B14F-4D97-AF65-F5344CB8AC3E}">
        <p14:creationId xmlns:p14="http://schemas.microsoft.com/office/powerpoint/2010/main" val="220141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6</a:t>
            </a:fld>
            <a:endParaRPr lang="en-US"/>
          </a:p>
        </p:txBody>
      </p:sp>
    </p:spTree>
    <p:extLst>
      <p:ext uri="{BB962C8B-B14F-4D97-AF65-F5344CB8AC3E}">
        <p14:creationId xmlns:p14="http://schemas.microsoft.com/office/powerpoint/2010/main" val="100527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7</a:t>
            </a:fld>
            <a:endParaRPr lang="en-US"/>
          </a:p>
        </p:txBody>
      </p:sp>
    </p:spTree>
    <p:extLst>
      <p:ext uri="{BB962C8B-B14F-4D97-AF65-F5344CB8AC3E}">
        <p14:creationId xmlns:p14="http://schemas.microsoft.com/office/powerpoint/2010/main" val="250171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8</a:t>
            </a:fld>
            <a:endParaRPr lang="en-US"/>
          </a:p>
        </p:txBody>
      </p:sp>
    </p:spTree>
    <p:extLst>
      <p:ext uri="{BB962C8B-B14F-4D97-AF65-F5344CB8AC3E}">
        <p14:creationId xmlns:p14="http://schemas.microsoft.com/office/powerpoint/2010/main" val="336302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9</a:t>
            </a:fld>
            <a:endParaRPr lang="en-US"/>
          </a:p>
        </p:txBody>
      </p:sp>
    </p:spTree>
    <p:extLst>
      <p:ext uri="{BB962C8B-B14F-4D97-AF65-F5344CB8AC3E}">
        <p14:creationId xmlns:p14="http://schemas.microsoft.com/office/powerpoint/2010/main" val="311880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10</a:t>
            </a:fld>
            <a:endParaRPr lang="en-US"/>
          </a:p>
        </p:txBody>
      </p:sp>
    </p:spTree>
    <p:extLst>
      <p:ext uri="{BB962C8B-B14F-4D97-AF65-F5344CB8AC3E}">
        <p14:creationId xmlns:p14="http://schemas.microsoft.com/office/powerpoint/2010/main" val="390743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6F526-E497-4768-9980-F74884B6BDBA}" type="slidenum">
              <a:rPr lang="en-US" smtClean="0"/>
              <a:t>11</a:t>
            </a:fld>
            <a:endParaRPr lang="en-US"/>
          </a:p>
        </p:txBody>
      </p:sp>
    </p:spTree>
    <p:extLst>
      <p:ext uri="{BB962C8B-B14F-4D97-AF65-F5344CB8AC3E}">
        <p14:creationId xmlns:p14="http://schemas.microsoft.com/office/powerpoint/2010/main" val="340251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3B25D5-BB90-423D-A855-ADD9F07E0F53}"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227523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3B25D5-BB90-423D-A855-ADD9F07E0F53}"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408655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3B25D5-BB90-423D-A855-ADD9F07E0F53}"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312338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3B25D5-BB90-423D-A855-ADD9F07E0F53}"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481126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B25D5-BB90-423D-A855-ADD9F07E0F53}"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8838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3B25D5-BB90-423D-A855-ADD9F07E0F53}"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14568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3B25D5-BB90-423D-A855-ADD9F07E0F53}"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395010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3B25D5-BB90-423D-A855-ADD9F07E0F53}"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125310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B25D5-BB90-423D-A855-ADD9F07E0F53}"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295197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B25D5-BB90-423D-A855-ADD9F07E0F53}"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336768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3B25D5-BB90-423D-A855-ADD9F07E0F53}"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C9018-7602-4676-B58C-2E38868B9FA5}" type="slidenum">
              <a:rPr lang="en-US" smtClean="0"/>
              <a:t>‹#›</a:t>
            </a:fld>
            <a:endParaRPr lang="en-US"/>
          </a:p>
        </p:txBody>
      </p:sp>
    </p:spTree>
    <p:extLst>
      <p:ext uri="{BB962C8B-B14F-4D97-AF65-F5344CB8AC3E}">
        <p14:creationId xmlns:p14="http://schemas.microsoft.com/office/powerpoint/2010/main" val="24943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B25D5-BB90-423D-A855-ADD9F07E0F53}" type="datetimeFigureOut">
              <a:rPr lang="en-US" smtClean="0"/>
              <a:t>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C9018-7602-4676-B58C-2E38868B9FA5}" type="slidenum">
              <a:rPr lang="en-US" smtClean="0"/>
              <a:t>‹#›</a:t>
            </a:fld>
            <a:endParaRPr lang="en-US"/>
          </a:p>
        </p:txBody>
      </p:sp>
    </p:spTree>
    <p:extLst>
      <p:ext uri="{BB962C8B-B14F-4D97-AF65-F5344CB8AC3E}">
        <p14:creationId xmlns:p14="http://schemas.microsoft.com/office/powerpoint/2010/main" val="3050798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9D213-D900-4571-A7BE-E204C4481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6931" y="12701"/>
            <a:ext cx="9686925" cy="6845299"/>
          </a:xfrm>
          <a:prstGeom prst="rect">
            <a:avLst/>
          </a:prstGeom>
        </p:spPr>
      </p:pic>
      <p:sp>
        <p:nvSpPr>
          <p:cNvPr id="5" name="Rectangle 4"/>
          <p:cNvSpPr/>
          <p:nvPr/>
        </p:nvSpPr>
        <p:spPr>
          <a:xfrm>
            <a:off x="0" y="0"/>
            <a:ext cx="2743198" cy="687352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743198" y="5081798"/>
            <a:ext cx="5629277" cy="1569660"/>
          </a:xfrm>
          <a:prstGeom prst="rect">
            <a:avLst/>
          </a:prstGeom>
          <a:noFill/>
        </p:spPr>
        <p:txBody>
          <a:bodyPr wrap="square" rtlCol="0">
            <a:spAutoFit/>
          </a:bodyPr>
          <a:lstStyle/>
          <a:p>
            <a:r>
              <a:rPr lang="en-US" sz="4800" b="1" dirty="0">
                <a:solidFill>
                  <a:schemeClr val="bg1"/>
                </a:solidFill>
                <a:latin typeface="Raleway SemiBold" panose="020B0703030101060003" pitchFamily="34" charset="0"/>
              </a:rPr>
              <a:t>PINE GROVE MILLS</a:t>
            </a:r>
          </a:p>
          <a:p>
            <a:r>
              <a:rPr lang="en-US" sz="4800" b="1" dirty="0">
                <a:solidFill>
                  <a:schemeClr val="bg1"/>
                </a:solidFill>
                <a:latin typeface="Raleway SemiBold" panose="020B0703030101060003" pitchFamily="34" charset="0"/>
              </a:rPr>
              <a:t>SMALL AREA PLAN</a:t>
            </a:r>
          </a:p>
        </p:txBody>
      </p:sp>
      <p:sp>
        <p:nvSpPr>
          <p:cNvPr id="8" name="TextBox 7"/>
          <p:cNvSpPr txBox="1"/>
          <p:nvPr/>
        </p:nvSpPr>
        <p:spPr>
          <a:xfrm>
            <a:off x="-317235" y="579977"/>
            <a:ext cx="3377668" cy="2308324"/>
          </a:xfrm>
          <a:prstGeom prst="rect">
            <a:avLst/>
          </a:prstGeom>
          <a:noFill/>
        </p:spPr>
        <p:txBody>
          <a:bodyPr wrap="square" rtlCol="0">
            <a:spAutoFit/>
          </a:bodyPr>
          <a:lstStyle/>
          <a:p>
            <a:pPr algn="ctr"/>
            <a:r>
              <a:rPr lang="en-US" sz="2800" spc="300" dirty="0">
                <a:solidFill>
                  <a:schemeClr val="bg1"/>
                </a:solidFill>
                <a:latin typeface="Raleway ExtraLight" panose="020B0303030101060003" pitchFamily="34" charset="0"/>
              </a:rPr>
              <a:t>FERGUSON TOWNSHIP BOARD OF</a:t>
            </a:r>
          </a:p>
          <a:p>
            <a:pPr algn="ctr"/>
            <a:r>
              <a:rPr lang="en-US" sz="2800" spc="300" dirty="0">
                <a:solidFill>
                  <a:schemeClr val="bg1"/>
                </a:solidFill>
                <a:latin typeface="Raleway ExtraLight" panose="020B0303030101060003" pitchFamily="34" charset="0"/>
              </a:rPr>
              <a:t>SUPERVISORS</a:t>
            </a:r>
          </a:p>
          <a:p>
            <a:pPr algn="ctr"/>
            <a:endParaRPr lang="en-US" sz="1600" spc="300" dirty="0">
              <a:solidFill>
                <a:schemeClr val="bg1"/>
              </a:solidFill>
              <a:latin typeface="Raleway ExtraLight" panose="020B0303030101060003" pitchFamily="34" charset="0"/>
            </a:endParaRPr>
          </a:p>
          <a:p>
            <a:pPr algn="ctr"/>
            <a:r>
              <a:rPr lang="en-US" sz="1600" spc="300">
                <a:solidFill>
                  <a:schemeClr val="bg1"/>
                </a:solidFill>
                <a:latin typeface="Raleway ExtraLight" panose="020B0303030101060003" pitchFamily="34" charset="0"/>
              </a:rPr>
              <a:t>November 4, </a:t>
            </a:r>
            <a:r>
              <a:rPr lang="en-US" sz="1600" spc="300" dirty="0">
                <a:solidFill>
                  <a:schemeClr val="bg1"/>
                </a:solidFill>
                <a:latin typeface="Raleway ExtraLight" panose="020B0303030101060003" pitchFamily="34" charset="0"/>
              </a:rPr>
              <a:t>2019</a:t>
            </a:r>
          </a:p>
        </p:txBody>
      </p:sp>
      <p:pic>
        <p:nvPicPr>
          <p:cNvPr id="12" name="Picture 11">
            <a:extLst>
              <a:ext uri="{FF2B5EF4-FFF2-40B4-BE49-F238E27FC236}">
                <a16:creationId xmlns:a16="http://schemas.microsoft.com/office/drawing/2014/main" id="{0B9FDA04-1260-4CC5-9AB4-E4E66E873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720" y="5866628"/>
            <a:ext cx="1351757" cy="798547"/>
          </a:xfrm>
          <a:prstGeom prst="rect">
            <a:avLst/>
          </a:prstGeom>
        </p:spPr>
      </p:pic>
    </p:spTree>
    <p:extLst>
      <p:ext uri="{BB962C8B-B14F-4D97-AF65-F5344CB8AC3E}">
        <p14:creationId xmlns:p14="http://schemas.microsoft.com/office/powerpoint/2010/main" val="292771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Community that values environmental stewardship</a:t>
            </a:r>
          </a:p>
        </p:txBody>
      </p:sp>
      <p:sp>
        <p:nvSpPr>
          <p:cNvPr id="10" name="TextBox 9">
            <a:extLst>
              <a:ext uri="{FF2B5EF4-FFF2-40B4-BE49-F238E27FC236}">
                <a16:creationId xmlns:a16="http://schemas.microsoft.com/office/drawing/2014/main" id="{5E6528D8-198E-47D2-9CDD-65BBCC2C0F82}"/>
              </a:ext>
            </a:extLst>
          </p:cNvPr>
          <p:cNvSpPr txBox="1"/>
          <p:nvPr/>
        </p:nvSpPr>
        <p:spPr>
          <a:xfrm>
            <a:off x="319575" y="4231917"/>
            <a:ext cx="5679251" cy="1846659"/>
          </a:xfrm>
          <a:prstGeom prst="rect">
            <a:avLst/>
          </a:prstGeom>
          <a:solidFill>
            <a:schemeClr val="bg1">
              <a:lumMod val="85000"/>
            </a:schemeClr>
          </a:solidFill>
        </p:spPr>
        <p:txBody>
          <a:bodyPr wrap="square" rtlCol="0">
            <a:spAutoFit/>
          </a:bodyPr>
          <a:lstStyle/>
          <a:p>
            <a:r>
              <a:rPr lang="en-US" sz="2400" dirty="0"/>
              <a:t>Increase awareness of natural </a:t>
            </a:r>
            <a:r>
              <a:rPr lang="en-US" sz="2400" dirty="0" err="1"/>
              <a:t>resouces</a:t>
            </a:r>
            <a:endParaRPr lang="en-US" sz="2400" dirty="0"/>
          </a:p>
          <a:p>
            <a:r>
              <a:rPr lang="en-US" sz="2400" dirty="0"/>
              <a:t>Develop partnerships</a:t>
            </a:r>
          </a:p>
          <a:p>
            <a:r>
              <a:rPr lang="en-US" sz="2400" dirty="0"/>
              <a:t>Reduce community-wide impacts </a:t>
            </a:r>
          </a:p>
          <a:p>
            <a:endParaRPr lang="en-US" sz="2400" dirty="0"/>
          </a:p>
          <a:p>
            <a:endParaRPr lang="en-US" dirty="0"/>
          </a:p>
        </p:txBody>
      </p:sp>
      <p:sp>
        <p:nvSpPr>
          <p:cNvPr id="19" name="TextBox 18">
            <a:extLst>
              <a:ext uri="{FF2B5EF4-FFF2-40B4-BE49-F238E27FC236}">
                <a16:creationId xmlns:a16="http://schemas.microsoft.com/office/drawing/2014/main" id="{633169C6-85FB-485A-A96D-4827F86DEE95}"/>
              </a:ext>
            </a:extLst>
          </p:cNvPr>
          <p:cNvSpPr txBox="1"/>
          <p:nvPr/>
        </p:nvSpPr>
        <p:spPr>
          <a:xfrm>
            <a:off x="6095999" y="4231916"/>
            <a:ext cx="5799575" cy="1846659"/>
          </a:xfrm>
          <a:prstGeom prst="rect">
            <a:avLst/>
          </a:prstGeom>
          <a:solidFill>
            <a:schemeClr val="bg1">
              <a:lumMod val="85000"/>
            </a:schemeClr>
          </a:solidFill>
        </p:spPr>
        <p:txBody>
          <a:bodyPr wrap="square" rtlCol="0">
            <a:spAutoFit/>
          </a:bodyPr>
          <a:lstStyle/>
          <a:p>
            <a:r>
              <a:rPr lang="en-US" sz="2400" dirty="0"/>
              <a:t>Improve use of renewable energy</a:t>
            </a:r>
          </a:p>
          <a:p>
            <a:r>
              <a:rPr lang="en-US" sz="2400" dirty="0"/>
              <a:t>Protect the dark sky</a:t>
            </a:r>
          </a:p>
          <a:p>
            <a:r>
              <a:rPr lang="en-US" sz="2400" dirty="0"/>
              <a:t>Consider community-based solar</a:t>
            </a:r>
          </a:p>
          <a:p>
            <a:endParaRPr lang="en-US" sz="2400" dirty="0"/>
          </a:p>
          <a:p>
            <a:endParaRPr lang="en-US" dirty="0"/>
          </a:p>
        </p:txBody>
      </p:sp>
      <p:pic>
        <p:nvPicPr>
          <p:cNvPr id="4" name="Picture 3" descr="A close up of a hillside next to a tree&#10;&#10;Description automatically generated">
            <a:extLst>
              <a:ext uri="{FF2B5EF4-FFF2-40B4-BE49-F238E27FC236}">
                <a16:creationId xmlns:a16="http://schemas.microsoft.com/office/drawing/2014/main" id="{70036B98-C626-4B34-A2B8-71E2D28DD1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726" b="21945"/>
          <a:stretch/>
        </p:blipFill>
        <p:spPr>
          <a:xfrm>
            <a:off x="319575" y="400040"/>
            <a:ext cx="9144000" cy="2982867"/>
          </a:xfrm>
          <a:prstGeom prst="rect">
            <a:avLst/>
          </a:prstGeom>
        </p:spPr>
      </p:pic>
      <p:pic>
        <p:nvPicPr>
          <p:cNvPr id="7" name="Picture 6" descr="A flower in a field&#10;&#10;Description automatically generated">
            <a:extLst>
              <a:ext uri="{FF2B5EF4-FFF2-40B4-BE49-F238E27FC236}">
                <a16:creationId xmlns:a16="http://schemas.microsoft.com/office/drawing/2014/main" id="{6B6CA0F0-9888-4664-9D4C-749E04EC8D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929" r="7841" b="3624"/>
          <a:stretch/>
        </p:blipFill>
        <p:spPr>
          <a:xfrm>
            <a:off x="9572625" y="400040"/>
            <a:ext cx="2299800" cy="2974278"/>
          </a:xfrm>
          <a:prstGeom prst="rect">
            <a:avLst/>
          </a:prstGeom>
        </p:spPr>
      </p:pic>
    </p:spTree>
    <p:extLst>
      <p:ext uri="{BB962C8B-B14F-4D97-AF65-F5344CB8AC3E}">
        <p14:creationId xmlns:p14="http://schemas.microsoft.com/office/powerpoint/2010/main" val="3620447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Community Participation</a:t>
            </a:r>
          </a:p>
        </p:txBody>
      </p:sp>
      <p:sp>
        <p:nvSpPr>
          <p:cNvPr id="10" name="TextBox 9">
            <a:extLst>
              <a:ext uri="{FF2B5EF4-FFF2-40B4-BE49-F238E27FC236}">
                <a16:creationId xmlns:a16="http://schemas.microsoft.com/office/drawing/2014/main" id="{5E6528D8-198E-47D2-9CDD-65BBCC2C0F82}"/>
              </a:ext>
            </a:extLst>
          </p:cNvPr>
          <p:cNvSpPr txBox="1"/>
          <p:nvPr/>
        </p:nvSpPr>
        <p:spPr>
          <a:xfrm>
            <a:off x="319575" y="4231917"/>
            <a:ext cx="5679251" cy="1846659"/>
          </a:xfrm>
          <a:prstGeom prst="rect">
            <a:avLst/>
          </a:prstGeom>
          <a:solidFill>
            <a:schemeClr val="bg1">
              <a:lumMod val="85000"/>
            </a:schemeClr>
          </a:solidFill>
        </p:spPr>
        <p:txBody>
          <a:bodyPr wrap="square" rtlCol="0">
            <a:spAutoFit/>
          </a:bodyPr>
          <a:lstStyle/>
          <a:p>
            <a:r>
              <a:rPr lang="en-US" sz="2400" dirty="0"/>
              <a:t>Monthly Meetings – St Paul Lutheran</a:t>
            </a:r>
          </a:p>
          <a:p>
            <a:r>
              <a:rPr lang="en-US" sz="2400" dirty="0"/>
              <a:t>Alignment Meeting – September 5, 2018</a:t>
            </a:r>
          </a:p>
          <a:p>
            <a:r>
              <a:rPr lang="en-US" sz="2400" dirty="0"/>
              <a:t>Town Hall – November 14, 2018</a:t>
            </a:r>
          </a:p>
          <a:p>
            <a:r>
              <a:rPr lang="en-US" sz="2400" dirty="0"/>
              <a:t>Community Survey</a:t>
            </a:r>
          </a:p>
          <a:p>
            <a:endParaRPr lang="en-US" dirty="0"/>
          </a:p>
        </p:txBody>
      </p:sp>
      <p:sp>
        <p:nvSpPr>
          <p:cNvPr id="19" name="TextBox 18">
            <a:extLst>
              <a:ext uri="{FF2B5EF4-FFF2-40B4-BE49-F238E27FC236}">
                <a16:creationId xmlns:a16="http://schemas.microsoft.com/office/drawing/2014/main" id="{633169C6-85FB-485A-A96D-4827F86DEE95}"/>
              </a:ext>
            </a:extLst>
          </p:cNvPr>
          <p:cNvSpPr txBox="1"/>
          <p:nvPr/>
        </p:nvSpPr>
        <p:spPr>
          <a:xfrm>
            <a:off x="6095999" y="4231916"/>
            <a:ext cx="5799575" cy="1846659"/>
          </a:xfrm>
          <a:prstGeom prst="rect">
            <a:avLst/>
          </a:prstGeom>
          <a:solidFill>
            <a:schemeClr val="bg1">
              <a:lumMod val="85000"/>
            </a:schemeClr>
          </a:solidFill>
        </p:spPr>
        <p:txBody>
          <a:bodyPr wrap="square" rtlCol="0">
            <a:spAutoFit/>
          </a:bodyPr>
          <a:lstStyle/>
          <a:p>
            <a:r>
              <a:rPr lang="en-US" sz="2400" dirty="0"/>
              <a:t>Township Web Page</a:t>
            </a:r>
          </a:p>
          <a:p>
            <a:r>
              <a:rPr lang="en-US" sz="2400" dirty="0" err="1"/>
              <a:t>CRPA</a:t>
            </a:r>
            <a:r>
              <a:rPr lang="en-US" sz="2400" dirty="0"/>
              <a:t> Web Page</a:t>
            </a:r>
          </a:p>
          <a:p>
            <a:r>
              <a:rPr lang="en-US" sz="2400" dirty="0"/>
              <a:t>Township Facebook</a:t>
            </a:r>
          </a:p>
          <a:p>
            <a:r>
              <a:rPr lang="en-US" sz="2400" dirty="0" err="1"/>
              <a:t>CRPA</a:t>
            </a:r>
            <a:r>
              <a:rPr lang="en-US" sz="2400" dirty="0"/>
              <a:t> Facebook</a:t>
            </a:r>
          </a:p>
          <a:p>
            <a:endParaRPr lang="en-US" dirty="0"/>
          </a:p>
        </p:txBody>
      </p:sp>
      <p:pic>
        <p:nvPicPr>
          <p:cNvPr id="3" name="Picture 2">
            <a:extLst>
              <a:ext uri="{FF2B5EF4-FFF2-40B4-BE49-F238E27FC236}">
                <a16:creationId xmlns:a16="http://schemas.microsoft.com/office/drawing/2014/main" id="{83C29A61-8C2A-49F1-BAB4-9806494A98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9" t="48323" r="36661" b="8092"/>
          <a:stretch/>
        </p:blipFill>
        <p:spPr>
          <a:xfrm>
            <a:off x="319575" y="400041"/>
            <a:ext cx="5679252" cy="2989027"/>
          </a:xfrm>
          <a:prstGeom prst="rect">
            <a:avLst/>
          </a:prstGeom>
        </p:spPr>
      </p:pic>
      <p:pic>
        <p:nvPicPr>
          <p:cNvPr id="6" name="Picture 5">
            <a:extLst>
              <a:ext uri="{FF2B5EF4-FFF2-40B4-BE49-F238E27FC236}">
                <a16:creationId xmlns:a16="http://schemas.microsoft.com/office/drawing/2014/main" id="{438418BC-5DC5-46B3-B82E-A476FBDDD25E}"/>
              </a:ext>
            </a:extLst>
          </p:cNvPr>
          <p:cNvPicPr>
            <a:picLocks noChangeAspect="1"/>
          </p:cNvPicPr>
          <p:nvPr/>
        </p:nvPicPr>
        <p:blipFill rotWithShape="1">
          <a:blip r:embed="rId5"/>
          <a:srcRect l="45625" t="7957" r="30909" b="50767"/>
          <a:stretch/>
        </p:blipFill>
        <p:spPr>
          <a:xfrm>
            <a:off x="6095999" y="393881"/>
            <a:ext cx="5679252" cy="2989027"/>
          </a:xfrm>
          <a:prstGeom prst="rect">
            <a:avLst/>
          </a:prstGeom>
        </p:spPr>
      </p:pic>
    </p:spTree>
    <p:extLst>
      <p:ext uri="{BB962C8B-B14F-4D97-AF65-F5344CB8AC3E}">
        <p14:creationId xmlns:p14="http://schemas.microsoft.com/office/powerpoint/2010/main" val="141128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6" y="210266"/>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Implementation Strategy</a:t>
            </a:r>
          </a:p>
        </p:txBody>
      </p:sp>
      <p:sp>
        <p:nvSpPr>
          <p:cNvPr id="10" name="TextBox 9">
            <a:extLst>
              <a:ext uri="{FF2B5EF4-FFF2-40B4-BE49-F238E27FC236}">
                <a16:creationId xmlns:a16="http://schemas.microsoft.com/office/drawing/2014/main" id="{5E6528D8-198E-47D2-9CDD-65BBCC2C0F82}"/>
              </a:ext>
            </a:extLst>
          </p:cNvPr>
          <p:cNvSpPr txBox="1"/>
          <p:nvPr/>
        </p:nvSpPr>
        <p:spPr>
          <a:xfrm>
            <a:off x="296426" y="1025730"/>
            <a:ext cx="11599146" cy="5109091"/>
          </a:xfrm>
          <a:prstGeom prst="rect">
            <a:avLst/>
          </a:prstGeom>
          <a:solidFill>
            <a:schemeClr val="bg1">
              <a:lumMod val="85000"/>
            </a:schemeClr>
          </a:solidFill>
        </p:spPr>
        <p:txBody>
          <a:bodyPr wrap="square" rtlCol="0">
            <a:spAutoFit/>
          </a:bodyPr>
          <a:lstStyle/>
          <a:p>
            <a:r>
              <a:rPr lang="en-US" sz="2800" dirty="0"/>
              <a:t>Organize the Pine Grove Mills Community</a:t>
            </a:r>
          </a:p>
          <a:p>
            <a:endParaRPr lang="en-US" sz="2800" dirty="0"/>
          </a:p>
          <a:p>
            <a:r>
              <a:rPr lang="en-US" sz="2800" dirty="0"/>
              <a:t>Build community support by implementing attainable actions first</a:t>
            </a:r>
          </a:p>
          <a:p>
            <a:endParaRPr lang="en-US" sz="2800" dirty="0"/>
          </a:p>
          <a:p>
            <a:r>
              <a:rPr lang="en-US" sz="2800" dirty="0"/>
              <a:t>Active and regular engagement with Township Board, Commissions,</a:t>
            </a:r>
          </a:p>
          <a:p>
            <a:r>
              <a:rPr lang="en-US" sz="2800" dirty="0"/>
              <a:t>and Staff</a:t>
            </a:r>
          </a:p>
          <a:p>
            <a:endParaRPr lang="en-US" sz="2800" dirty="0"/>
          </a:p>
          <a:p>
            <a:r>
              <a:rPr lang="en-US" sz="2800" dirty="0"/>
              <a:t>Build partnerships and alliances to implement larger projects</a:t>
            </a:r>
          </a:p>
          <a:p>
            <a:endParaRPr lang="en-US" sz="2800" dirty="0"/>
          </a:p>
          <a:p>
            <a:r>
              <a:rPr lang="en-US" sz="2800" dirty="0"/>
              <a:t>Monitor and report implementation successes and needs on a regular basis</a:t>
            </a:r>
          </a:p>
          <a:p>
            <a:endParaRPr lang="en-US" sz="2800" dirty="0"/>
          </a:p>
          <a:p>
            <a:endParaRPr lang="en-US" dirty="0"/>
          </a:p>
        </p:txBody>
      </p:sp>
    </p:spTree>
    <p:extLst>
      <p:ext uri="{BB962C8B-B14F-4D97-AF65-F5344CB8AC3E}">
        <p14:creationId xmlns:p14="http://schemas.microsoft.com/office/powerpoint/2010/main" val="149627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2C5683-E151-4641-A92D-F40080403E5E}"/>
              </a:ext>
            </a:extLst>
          </p:cNvPr>
          <p:cNvSpPr/>
          <p:nvPr/>
        </p:nvSpPr>
        <p:spPr>
          <a:xfrm>
            <a:off x="0" y="-13218"/>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rowd&#10;&#10;Description automatically generated">
            <a:extLst>
              <a:ext uri="{FF2B5EF4-FFF2-40B4-BE49-F238E27FC236}">
                <a16:creationId xmlns:a16="http://schemas.microsoft.com/office/drawing/2014/main" id="{7C7860F3-01A2-4FF8-917B-B21A6EDC5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775" y="-13218"/>
            <a:ext cx="9144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3" name="Straight Connector 12"/>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57496" y="-13218"/>
            <a:ext cx="5253037" cy="1325563"/>
          </a:xfrm>
        </p:spPr>
        <p:txBody>
          <a:bodyPr>
            <a:normAutofit/>
          </a:bodyPr>
          <a:lstStyle/>
          <a:p>
            <a:r>
              <a:rPr lang="en-US" dirty="0">
                <a:solidFill>
                  <a:schemeClr val="bg1"/>
                </a:solidFill>
                <a:latin typeface="Raleway ExtraBold" panose="020B0903030101060003" pitchFamily="34" charset="0"/>
              </a:rPr>
              <a:t>Next Steps</a:t>
            </a:r>
            <a:endParaRPr lang="en-US" dirty="0">
              <a:solidFill>
                <a:schemeClr val="bg1"/>
              </a:solidFill>
              <a:latin typeface="Raleway ExtraLight" panose="020B0303030101060003" pitchFamily="34" charset="0"/>
            </a:endParaRPr>
          </a:p>
        </p:txBody>
      </p:sp>
      <p:sp>
        <p:nvSpPr>
          <p:cNvPr id="11" name="Footer Placeholder 4">
            <a:extLst>
              <a:ext uri="{FF2B5EF4-FFF2-40B4-BE49-F238E27FC236}">
                <a16:creationId xmlns:a16="http://schemas.microsoft.com/office/drawing/2014/main" id="{B66637D7-3E93-4EA1-8238-24881B19782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chemeClr val="bg1"/>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01B2721B-855C-4492-A1C7-240AD8F1E31C}"/>
              </a:ext>
            </a:extLst>
          </p:cNvPr>
          <p:cNvSpPr txBox="1"/>
          <p:nvPr/>
        </p:nvSpPr>
        <p:spPr>
          <a:xfrm>
            <a:off x="1628775" y="6527712"/>
            <a:ext cx="1727883" cy="307777"/>
          </a:xfrm>
          <a:prstGeom prst="rect">
            <a:avLst/>
          </a:prstGeom>
          <a:noFill/>
        </p:spPr>
        <p:txBody>
          <a:bodyPr wrap="square" rtlCol="0">
            <a:spAutoFit/>
          </a:bodyPr>
          <a:lstStyle/>
          <a:p>
            <a:r>
              <a:rPr lang="en-US" sz="1400" dirty="0">
                <a:solidFill>
                  <a:schemeClr val="bg1"/>
                </a:solidFill>
              </a:rPr>
              <a:t>Photo: Laura Dininni</a:t>
            </a:r>
          </a:p>
        </p:txBody>
      </p:sp>
    </p:spTree>
    <p:extLst>
      <p:ext uri="{BB962C8B-B14F-4D97-AF65-F5344CB8AC3E}">
        <p14:creationId xmlns:p14="http://schemas.microsoft.com/office/powerpoint/2010/main" val="80096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5C595FA-1554-43F4-9AC0-02D98B3F4A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506645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8B3B25-2FB6-4577-933F-3B174B2856D6}"/>
              </a:ext>
            </a:extLst>
          </p:cNvPr>
          <p:cNvSpPr txBox="1"/>
          <p:nvPr/>
        </p:nvSpPr>
        <p:spPr>
          <a:xfrm>
            <a:off x="-1" y="0"/>
            <a:ext cx="12191999" cy="6494085"/>
          </a:xfrm>
          <a:prstGeom prst="rect">
            <a:avLst/>
          </a:prstGeom>
          <a:noFill/>
        </p:spPr>
        <p:txBody>
          <a:bodyPr wrap="square" rtlCol="0">
            <a:spAutoFit/>
          </a:bodyPr>
          <a:lstStyle/>
          <a:p>
            <a:r>
              <a:rPr lang="en-US" sz="3200" dirty="0"/>
              <a:t>TOP TEN IMPLEMENTATION ACTIONS</a:t>
            </a:r>
          </a:p>
          <a:p>
            <a:endParaRPr lang="en-US" sz="2000" dirty="0"/>
          </a:p>
          <a:p>
            <a:pPr marL="457200" indent="-457200">
              <a:buFont typeface="Arial" panose="020B0604020202020204" pitchFamily="34" charset="0"/>
              <a:buChar char="•"/>
            </a:pPr>
            <a:r>
              <a:rPr lang="en-US" sz="3200" dirty="0"/>
              <a:t>Establish a community association to implement the Small Area Plan</a:t>
            </a:r>
          </a:p>
          <a:p>
            <a:pPr marL="457200" indent="-457200">
              <a:buFont typeface="Arial" panose="020B0604020202020204" pitchFamily="34" charset="0"/>
              <a:buChar char="•"/>
            </a:pPr>
            <a:r>
              <a:rPr lang="en-US" sz="3200" dirty="0"/>
              <a:t>Promote and coordinate community events</a:t>
            </a:r>
          </a:p>
          <a:p>
            <a:pPr marL="457200" indent="-457200">
              <a:buFont typeface="Arial" panose="020B0604020202020204" pitchFamily="34" charset="0"/>
              <a:buChar char="•"/>
            </a:pPr>
            <a:r>
              <a:rPr lang="en-US" sz="3200" dirty="0"/>
              <a:t>Amend sign ordinance</a:t>
            </a:r>
          </a:p>
          <a:p>
            <a:pPr marL="457200" indent="-457200">
              <a:buFont typeface="Arial" panose="020B0604020202020204" pitchFamily="34" charset="0"/>
              <a:buChar char="•"/>
            </a:pPr>
            <a:r>
              <a:rPr lang="en-US" sz="3200" dirty="0"/>
              <a:t>Prepare complete streets study for SR45 and SR26</a:t>
            </a:r>
          </a:p>
          <a:p>
            <a:pPr marL="457200" indent="-457200">
              <a:buFont typeface="Arial" panose="020B0604020202020204" pitchFamily="34" charset="0"/>
              <a:buChar char="•"/>
            </a:pPr>
            <a:r>
              <a:rPr lang="en-US" sz="3200" dirty="0"/>
              <a:t>Design and install traffic signal to replace “blinking light”</a:t>
            </a:r>
          </a:p>
          <a:p>
            <a:pPr marL="457200" indent="-457200">
              <a:buFont typeface="Arial" panose="020B0604020202020204" pitchFamily="34" charset="0"/>
              <a:buChar char="•"/>
            </a:pPr>
            <a:r>
              <a:rPr lang="en-US" sz="3200" dirty="0"/>
              <a:t>Improve mobility, particularly pedestrian and bicycle mobility</a:t>
            </a:r>
          </a:p>
          <a:p>
            <a:pPr marL="457200" indent="-457200">
              <a:buFont typeface="Arial" panose="020B0604020202020204" pitchFamily="34" charset="0"/>
              <a:buChar char="•"/>
            </a:pPr>
            <a:r>
              <a:rPr lang="en-US" sz="3200" dirty="0"/>
              <a:t>Determine what incentives would benefit local business recruitment and retention</a:t>
            </a:r>
          </a:p>
          <a:p>
            <a:pPr marL="457200" indent="-457200">
              <a:buFont typeface="Arial" panose="020B0604020202020204" pitchFamily="34" charset="0"/>
              <a:buChar char="•"/>
            </a:pPr>
            <a:r>
              <a:rPr lang="en-US" sz="3200" dirty="0"/>
              <a:t>Develop a zoning overlay district</a:t>
            </a:r>
          </a:p>
          <a:p>
            <a:pPr marL="457200" indent="-457200">
              <a:buFont typeface="Arial" panose="020B0604020202020204" pitchFamily="34" charset="0"/>
              <a:buChar char="•"/>
            </a:pPr>
            <a:r>
              <a:rPr lang="en-US" sz="3200" dirty="0"/>
              <a:t>Develop a list of Pine Grove Mills business contacts</a:t>
            </a:r>
          </a:p>
          <a:p>
            <a:pPr marL="457200" indent="-457200">
              <a:buFont typeface="Arial" panose="020B0604020202020204" pitchFamily="34" charset="0"/>
              <a:buChar char="•"/>
            </a:pPr>
            <a:r>
              <a:rPr lang="en-US" sz="3200" dirty="0"/>
              <a:t>Bury electrical lines to improve small town character</a:t>
            </a:r>
          </a:p>
        </p:txBody>
      </p:sp>
    </p:spTree>
    <p:extLst>
      <p:ext uri="{BB962C8B-B14F-4D97-AF65-F5344CB8AC3E}">
        <p14:creationId xmlns:p14="http://schemas.microsoft.com/office/powerpoint/2010/main" val="2778701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046E04-31CF-4245-B0C4-C4A127A48C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30710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60A48-56CA-408E-ADA2-5F2FC607CB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63" t="14188" b="13627"/>
          <a:stretch/>
        </p:blipFill>
        <p:spPr>
          <a:xfrm>
            <a:off x="-166689" y="0"/>
            <a:ext cx="12339284" cy="6858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03380" y="2777007"/>
            <a:ext cx="11599146" cy="707886"/>
          </a:xfrm>
          <a:prstGeom prst="rect">
            <a:avLst/>
          </a:prstGeom>
          <a:solidFill>
            <a:schemeClr val="bg2">
              <a:lumMod val="75000"/>
              <a:alpha val="75000"/>
            </a:schemeClr>
          </a:solidFill>
          <a:ln w="38100">
            <a:noFill/>
          </a:ln>
        </p:spPr>
        <p:txBody>
          <a:bodyPr wrap="square" rtlCol="0">
            <a:spAutoFit/>
          </a:bodyPr>
          <a:lstStyle/>
          <a:p>
            <a:r>
              <a:rPr lang="en-US" sz="4000" dirty="0"/>
              <a:t>Vision Statement</a:t>
            </a:r>
          </a:p>
        </p:txBody>
      </p:sp>
      <p:sp>
        <p:nvSpPr>
          <p:cNvPr id="2" name="TextBox 1">
            <a:extLst>
              <a:ext uri="{FF2B5EF4-FFF2-40B4-BE49-F238E27FC236}">
                <a16:creationId xmlns:a16="http://schemas.microsoft.com/office/drawing/2014/main" id="{8EA97F41-EDB0-47BA-A5D4-0F0E554DBC52}"/>
              </a:ext>
            </a:extLst>
          </p:cNvPr>
          <p:cNvSpPr txBox="1"/>
          <p:nvPr/>
        </p:nvSpPr>
        <p:spPr>
          <a:xfrm>
            <a:off x="203380" y="3661292"/>
            <a:ext cx="11599146" cy="2554545"/>
          </a:xfrm>
          <a:prstGeom prst="rect">
            <a:avLst/>
          </a:prstGeom>
          <a:solidFill>
            <a:schemeClr val="bg2">
              <a:lumMod val="90000"/>
              <a:alpha val="75000"/>
            </a:schemeClr>
          </a:solidFill>
        </p:spPr>
        <p:txBody>
          <a:bodyPr wrap="square" rtlCol="0">
            <a:spAutoFit/>
          </a:bodyPr>
          <a:lstStyle/>
          <a:p>
            <a:pPr algn="ctr"/>
            <a:r>
              <a:rPr lang="en-US" sz="3200" dirty="0"/>
              <a:t>The Pine Grove Mills Small Area Plan seeks to preserve the living heritage and values of the residents by providing an outline for improvements and development that strengthen connectivity, sense of community, safety, physical environment, commerce, and recreation within this unique and historic village. </a:t>
            </a:r>
            <a:endParaRPr lang="en-US" sz="2400" dirty="0"/>
          </a:p>
        </p:txBody>
      </p:sp>
    </p:spTree>
    <p:extLst>
      <p:ext uri="{BB962C8B-B14F-4D97-AF65-F5344CB8AC3E}">
        <p14:creationId xmlns:p14="http://schemas.microsoft.com/office/powerpoint/2010/main" val="412763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pPr algn="ctr"/>
            <a:r>
              <a:rPr lang="en-US" sz="4000" dirty="0"/>
              <a:t>Strengthen </a:t>
            </a:r>
            <a:r>
              <a:rPr lang="en-US" sz="4000" dirty="0" err="1"/>
              <a:t>PGM</a:t>
            </a:r>
            <a:r>
              <a:rPr lang="en-US" sz="4000" dirty="0"/>
              <a:t> as a place that engages community</a:t>
            </a:r>
          </a:p>
        </p:txBody>
      </p:sp>
      <p:pic>
        <p:nvPicPr>
          <p:cNvPr id="1028" name="Picture 4" descr="93841885-f7e2-4dc1-95ce-7ace99d694c5@namprd09">
            <a:extLst>
              <a:ext uri="{FF2B5EF4-FFF2-40B4-BE49-F238E27FC236}">
                <a16:creationId xmlns:a16="http://schemas.microsoft.com/office/drawing/2014/main" id="{58461BB6-0A5B-4D96-A1A6-FE611465C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01" t="-2646" r="26016" b="2646"/>
          <a:stretch/>
        </p:blipFill>
        <p:spPr bwMode="auto">
          <a:xfrm>
            <a:off x="8417261" y="288035"/>
            <a:ext cx="3478311" cy="31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0389919-8C86-4E11-9AAF-51A4CD897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428" y="334129"/>
            <a:ext cx="4126495" cy="3094871"/>
          </a:xfrm>
          <a:prstGeom prst="rect">
            <a:avLst/>
          </a:prstGeom>
        </p:spPr>
      </p:pic>
      <p:pic>
        <p:nvPicPr>
          <p:cNvPr id="5" name="Picture 4">
            <a:extLst>
              <a:ext uri="{FF2B5EF4-FFF2-40B4-BE49-F238E27FC236}">
                <a16:creationId xmlns:a16="http://schemas.microsoft.com/office/drawing/2014/main" id="{45AC8B9A-BEE4-4AFA-9A58-637BA5F8FF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05"/>
          <a:stretch/>
        </p:blipFill>
        <p:spPr>
          <a:xfrm>
            <a:off x="4515522" y="334128"/>
            <a:ext cx="4112440" cy="3094871"/>
          </a:xfrm>
          <a:prstGeom prst="rect">
            <a:avLst/>
          </a:prstGeom>
        </p:spPr>
      </p:pic>
      <p:sp>
        <p:nvSpPr>
          <p:cNvPr id="9" name="TextBox 8">
            <a:extLst>
              <a:ext uri="{FF2B5EF4-FFF2-40B4-BE49-F238E27FC236}">
                <a16:creationId xmlns:a16="http://schemas.microsoft.com/office/drawing/2014/main" id="{F36F5B76-2C91-45B8-8ACD-E363FCAD7A3A}"/>
              </a:ext>
            </a:extLst>
          </p:cNvPr>
          <p:cNvSpPr txBox="1"/>
          <p:nvPr/>
        </p:nvSpPr>
        <p:spPr>
          <a:xfrm>
            <a:off x="319575" y="4231917"/>
            <a:ext cx="5679251" cy="1846659"/>
          </a:xfrm>
          <a:prstGeom prst="rect">
            <a:avLst/>
          </a:prstGeom>
          <a:solidFill>
            <a:schemeClr val="bg1">
              <a:lumMod val="85000"/>
            </a:schemeClr>
          </a:solidFill>
        </p:spPr>
        <p:txBody>
          <a:bodyPr wrap="square" rtlCol="0">
            <a:spAutoFit/>
          </a:bodyPr>
          <a:lstStyle/>
          <a:p>
            <a:r>
              <a:rPr lang="en-US" sz="2400" dirty="0"/>
              <a:t>Improve advising of activities</a:t>
            </a:r>
          </a:p>
          <a:p>
            <a:r>
              <a:rPr lang="en-US" sz="2400" dirty="0"/>
              <a:t>Consider additional signs in </a:t>
            </a:r>
            <a:r>
              <a:rPr lang="en-US" sz="2400" dirty="0" err="1"/>
              <a:t>PGM</a:t>
            </a:r>
            <a:endParaRPr lang="en-US" sz="2400" dirty="0"/>
          </a:p>
          <a:p>
            <a:r>
              <a:rPr lang="en-US" sz="2400" dirty="0"/>
              <a:t>Consider a community facility in Cecil Irvin Park</a:t>
            </a:r>
          </a:p>
          <a:p>
            <a:endParaRPr lang="en-US" dirty="0"/>
          </a:p>
        </p:txBody>
      </p:sp>
      <p:sp>
        <p:nvSpPr>
          <p:cNvPr id="10" name="TextBox 9">
            <a:extLst>
              <a:ext uri="{FF2B5EF4-FFF2-40B4-BE49-F238E27FC236}">
                <a16:creationId xmlns:a16="http://schemas.microsoft.com/office/drawing/2014/main" id="{26CA6409-60EC-4FB2-914D-F371F04AD543}"/>
              </a:ext>
            </a:extLst>
          </p:cNvPr>
          <p:cNvSpPr txBox="1"/>
          <p:nvPr/>
        </p:nvSpPr>
        <p:spPr>
          <a:xfrm>
            <a:off x="6096000" y="4229070"/>
            <a:ext cx="5679251" cy="1846659"/>
          </a:xfrm>
          <a:prstGeom prst="rect">
            <a:avLst/>
          </a:prstGeom>
          <a:solidFill>
            <a:schemeClr val="bg1">
              <a:lumMod val="85000"/>
            </a:schemeClr>
          </a:solidFill>
        </p:spPr>
        <p:txBody>
          <a:bodyPr wrap="square" rtlCol="0">
            <a:spAutoFit/>
          </a:bodyPr>
          <a:lstStyle/>
          <a:p>
            <a:r>
              <a:rPr lang="en-US" sz="2400" dirty="0"/>
              <a:t>Improved parking in the Village for events that facilitates safe pedestrian movement</a:t>
            </a:r>
          </a:p>
          <a:p>
            <a:r>
              <a:rPr lang="en-US" sz="2400" dirty="0"/>
              <a:t>Fix gaps in sidewalks</a:t>
            </a:r>
          </a:p>
          <a:p>
            <a:r>
              <a:rPr lang="en-US" sz="2400" dirty="0"/>
              <a:t>Consider a complete street study</a:t>
            </a:r>
            <a:endParaRPr lang="en-US" sz="2000" dirty="0"/>
          </a:p>
          <a:p>
            <a:endParaRPr lang="en-US" dirty="0"/>
          </a:p>
        </p:txBody>
      </p:sp>
    </p:spTree>
    <p:extLst>
      <p:ext uri="{BB962C8B-B14F-4D97-AF65-F5344CB8AC3E}">
        <p14:creationId xmlns:p14="http://schemas.microsoft.com/office/powerpoint/2010/main" val="2599855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pic>
        <p:nvPicPr>
          <p:cNvPr id="15" name="Picture 14">
            <a:extLst>
              <a:ext uri="{FF2B5EF4-FFF2-40B4-BE49-F238E27FC236}">
                <a16:creationId xmlns:a16="http://schemas.microsoft.com/office/drawing/2014/main" id="{D41F2585-CD10-4CF2-A8AB-992EACB76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427" y="400041"/>
            <a:ext cx="5799572" cy="4125660"/>
          </a:xfrm>
          <a:prstGeom prst="rect">
            <a:avLst/>
          </a:prstGeom>
        </p:spPr>
      </p:pic>
      <p:pic>
        <p:nvPicPr>
          <p:cNvPr id="16" name="Picture 15">
            <a:extLst>
              <a:ext uri="{FF2B5EF4-FFF2-40B4-BE49-F238E27FC236}">
                <a16:creationId xmlns:a16="http://schemas.microsoft.com/office/drawing/2014/main" id="{6735E326-EC26-4416-974B-CB2EA93C5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49009" y="1067354"/>
            <a:ext cx="4125661" cy="2791039"/>
          </a:xfrm>
          <a:prstGeom prst="rect">
            <a:avLst/>
          </a:prstGeom>
        </p:spPr>
      </p:pic>
      <p:pic>
        <p:nvPicPr>
          <p:cNvPr id="18" name="Picture 17">
            <a:extLst>
              <a:ext uri="{FF2B5EF4-FFF2-40B4-BE49-F238E27FC236}">
                <a16:creationId xmlns:a16="http://schemas.microsoft.com/office/drawing/2014/main" id="{CC677DE8-DAB3-4D92-B641-B178E3B504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437223" y="1067352"/>
            <a:ext cx="4125660" cy="2791037"/>
          </a:xfrm>
          <a:prstGeom prst="rect">
            <a:avLst/>
          </a:prstGeom>
        </p:spPr>
      </p:pic>
      <p:sp>
        <p:nvSpPr>
          <p:cNvPr id="8" name="TextBox 7">
            <a:extLst>
              <a:ext uri="{FF2B5EF4-FFF2-40B4-BE49-F238E27FC236}">
                <a16:creationId xmlns:a16="http://schemas.microsoft.com/office/drawing/2014/main" id="{BC508FD7-C99D-49DB-9952-F61F4364E929}"/>
              </a:ext>
            </a:extLst>
          </p:cNvPr>
          <p:cNvSpPr txBox="1"/>
          <p:nvPr/>
        </p:nvSpPr>
        <p:spPr>
          <a:xfrm>
            <a:off x="296426" y="3819637"/>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Improve Safety for Multiple Modes of Transportation</a:t>
            </a:r>
          </a:p>
        </p:txBody>
      </p:sp>
      <p:sp>
        <p:nvSpPr>
          <p:cNvPr id="23" name="TextBox 22">
            <a:extLst>
              <a:ext uri="{FF2B5EF4-FFF2-40B4-BE49-F238E27FC236}">
                <a16:creationId xmlns:a16="http://schemas.microsoft.com/office/drawing/2014/main" id="{3067666E-673F-45C3-B6B9-F63447E8FF82}"/>
              </a:ext>
            </a:extLst>
          </p:cNvPr>
          <p:cNvSpPr txBox="1"/>
          <p:nvPr/>
        </p:nvSpPr>
        <p:spPr>
          <a:xfrm>
            <a:off x="296427" y="4637522"/>
            <a:ext cx="5799572" cy="1600438"/>
          </a:xfrm>
          <a:prstGeom prst="rect">
            <a:avLst/>
          </a:prstGeom>
          <a:solidFill>
            <a:schemeClr val="bg1">
              <a:lumMod val="85000"/>
            </a:schemeClr>
          </a:solidFill>
        </p:spPr>
        <p:txBody>
          <a:bodyPr wrap="square" rtlCol="0">
            <a:spAutoFit/>
          </a:bodyPr>
          <a:lstStyle/>
          <a:p>
            <a:r>
              <a:rPr lang="en-US" sz="2000" dirty="0"/>
              <a:t>Lack of crosswalks</a:t>
            </a:r>
          </a:p>
          <a:p>
            <a:r>
              <a:rPr lang="en-US" sz="2000" dirty="0"/>
              <a:t>Speeding</a:t>
            </a:r>
          </a:p>
          <a:p>
            <a:r>
              <a:rPr lang="en-US" sz="2000" dirty="0"/>
              <a:t>Narrow shoulders</a:t>
            </a:r>
          </a:p>
          <a:p>
            <a:r>
              <a:rPr lang="en-US" sz="2000" dirty="0"/>
              <a:t>Lack of sidewalks</a:t>
            </a:r>
          </a:p>
          <a:p>
            <a:endParaRPr lang="en-US" dirty="0"/>
          </a:p>
        </p:txBody>
      </p:sp>
      <p:sp>
        <p:nvSpPr>
          <p:cNvPr id="24" name="TextBox 23">
            <a:extLst>
              <a:ext uri="{FF2B5EF4-FFF2-40B4-BE49-F238E27FC236}">
                <a16:creationId xmlns:a16="http://schemas.microsoft.com/office/drawing/2014/main" id="{AE86F43B-C383-4C3E-89BF-69DF232A6D50}"/>
              </a:ext>
            </a:extLst>
          </p:cNvPr>
          <p:cNvSpPr txBox="1"/>
          <p:nvPr/>
        </p:nvSpPr>
        <p:spPr>
          <a:xfrm>
            <a:off x="6216321" y="4623950"/>
            <a:ext cx="5679251" cy="1600438"/>
          </a:xfrm>
          <a:prstGeom prst="rect">
            <a:avLst/>
          </a:prstGeom>
          <a:solidFill>
            <a:schemeClr val="bg1">
              <a:lumMod val="85000"/>
            </a:schemeClr>
          </a:solidFill>
        </p:spPr>
        <p:txBody>
          <a:bodyPr wrap="square" rtlCol="0">
            <a:spAutoFit/>
          </a:bodyPr>
          <a:lstStyle/>
          <a:p>
            <a:r>
              <a:rPr lang="en-US" sz="2000" dirty="0"/>
              <a:t>Blinking light intersection</a:t>
            </a:r>
          </a:p>
          <a:p>
            <a:r>
              <a:rPr lang="en-US" sz="2000" dirty="0"/>
              <a:t>Connection between neighborhoods - schools</a:t>
            </a:r>
          </a:p>
          <a:p>
            <a:r>
              <a:rPr lang="en-US" sz="2000" dirty="0"/>
              <a:t>Connection between neighborhoods – Village</a:t>
            </a:r>
          </a:p>
          <a:p>
            <a:endParaRPr lang="en-US" sz="2000" dirty="0"/>
          </a:p>
          <a:p>
            <a:endParaRPr lang="en-US" dirty="0"/>
          </a:p>
        </p:txBody>
      </p:sp>
    </p:spTree>
    <p:extLst>
      <p:ext uri="{BB962C8B-B14F-4D97-AF65-F5344CB8AC3E}">
        <p14:creationId xmlns:p14="http://schemas.microsoft.com/office/powerpoint/2010/main" val="387940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Pine Grove Mills – A Vibrant Community</a:t>
            </a:r>
          </a:p>
        </p:txBody>
      </p:sp>
      <p:sp>
        <p:nvSpPr>
          <p:cNvPr id="10" name="TextBox 9">
            <a:extLst>
              <a:ext uri="{FF2B5EF4-FFF2-40B4-BE49-F238E27FC236}">
                <a16:creationId xmlns:a16="http://schemas.microsoft.com/office/drawing/2014/main" id="{5E6528D8-198E-47D2-9CDD-65BBCC2C0F82}"/>
              </a:ext>
            </a:extLst>
          </p:cNvPr>
          <p:cNvSpPr txBox="1"/>
          <p:nvPr/>
        </p:nvSpPr>
        <p:spPr>
          <a:xfrm>
            <a:off x="319575" y="4231917"/>
            <a:ext cx="5679251" cy="1846659"/>
          </a:xfrm>
          <a:prstGeom prst="rect">
            <a:avLst/>
          </a:prstGeom>
          <a:solidFill>
            <a:schemeClr val="bg1">
              <a:lumMod val="85000"/>
            </a:schemeClr>
          </a:solidFill>
        </p:spPr>
        <p:txBody>
          <a:bodyPr wrap="square" rtlCol="0">
            <a:spAutoFit/>
          </a:bodyPr>
          <a:lstStyle/>
          <a:p>
            <a:r>
              <a:rPr lang="en-US" sz="2400" dirty="0"/>
              <a:t>Small business development in the Village</a:t>
            </a:r>
          </a:p>
          <a:p>
            <a:r>
              <a:rPr lang="en-US" sz="2400" dirty="0"/>
              <a:t>Ordinances that support businesses…</a:t>
            </a:r>
          </a:p>
          <a:p>
            <a:r>
              <a:rPr lang="en-US" sz="2400" dirty="0"/>
              <a:t>Parking – Signs – Flexibility – Design</a:t>
            </a:r>
          </a:p>
          <a:p>
            <a:r>
              <a:rPr lang="en-US" sz="2400" dirty="0"/>
              <a:t>Tourism connections</a:t>
            </a:r>
          </a:p>
          <a:p>
            <a:endParaRPr lang="en-US" dirty="0"/>
          </a:p>
        </p:txBody>
      </p:sp>
      <p:sp>
        <p:nvSpPr>
          <p:cNvPr id="19" name="TextBox 18">
            <a:extLst>
              <a:ext uri="{FF2B5EF4-FFF2-40B4-BE49-F238E27FC236}">
                <a16:creationId xmlns:a16="http://schemas.microsoft.com/office/drawing/2014/main" id="{633169C6-85FB-485A-A96D-4827F86DEE95}"/>
              </a:ext>
            </a:extLst>
          </p:cNvPr>
          <p:cNvSpPr txBox="1"/>
          <p:nvPr/>
        </p:nvSpPr>
        <p:spPr>
          <a:xfrm>
            <a:off x="6095999" y="4231916"/>
            <a:ext cx="5799575" cy="1938992"/>
          </a:xfrm>
          <a:prstGeom prst="rect">
            <a:avLst/>
          </a:prstGeom>
          <a:solidFill>
            <a:schemeClr val="bg1">
              <a:lumMod val="85000"/>
            </a:schemeClr>
          </a:solidFill>
        </p:spPr>
        <p:txBody>
          <a:bodyPr wrap="square" rtlCol="0">
            <a:spAutoFit/>
          </a:bodyPr>
          <a:lstStyle/>
          <a:p>
            <a:r>
              <a:rPr lang="en-US" sz="2400" dirty="0"/>
              <a:t>Tourism connections</a:t>
            </a:r>
          </a:p>
          <a:p>
            <a:r>
              <a:rPr lang="en-US" sz="2400" dirty="0"/>
              <a:t>Recreation connections</a:t>
            </a:r>
          </a:p>
          <a:p>
            <a:r>
              <a:rPr lang="en-US" sz="2400" dirty="0"/>
              <a:t>Branding</a:t>
            </a:r>
          </a:p>
          <a:p>
            <a:r>
              <a:rPr lang="en-US" sz="2400" dirty="0"/>
              <a:t>Get people to stop in the Village</a:t>
            </a:r>
          </a:p>
          <a:p>
            <a:r>
              <a:rPr lang="en-US" sz="2400" dirty="0"/>
              <a:t>A place to hold community events</a:t>
            </a:r>
            <a:endParaRPr lang="en-US" dirty="0"/>
          </a:p>
        </p:txBody>
      </p:sp>
      <p:pic>
        <p:nvPicPr>
          <p:cNvPr id="3" name="Picture 2">
            <a:extLst>
              <a:ext uri="{FF2B5EF4-FFF2-40B4-BE49-F238E27FC236}">
                <a16:creationId xmlns:a16="http://schemas.microsoft.com/office/drawing/2014/main" id="{6AC1B8A9-E098-418E-9064-DFEA6AFEC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89" t="14684" r="27300" b="40801"/>
          <a:stretch/>
        </p:blipFill>
        <p:spPr>
          <a:xfrm>
            <a:off x="319575" y="330036"/>
            <a:ext cx="3009419" cy="3052872"/>
          </a:xfrm>
          <a:prstGeom prst="rect">
            <a:avLst/>
          </a:prstGeom>
        </p:spPr>
      </p:pic>
      <p:pic>
        <p:nvPicPr>
          <p:cNvPr id="7" name="Picture 6">
            <a:extLst>
              <a:ext uri="{FF2B5EF4-FFF2-40B4-BE49-F238E27FC236}">
                <a16:creationId xmlns:a16="http://schemas.microsoft.com/office/drawing/2014/main" id="{6BFCD5BD-FF1A-4DFC-A46A-7671C5957A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324" r="8378" b="21181"/>
          <a:stretch/>
        </p:blipFill>
        <p:spPr>
          <a:xfrm>
            <a:off x="3494589" y="400040"/>
            <a:ext cx="8377836" cy="2982867"/>
          </a:xfrm>
          <a:prstGeom prst="rect">
            <a:avLst/>
          </a:prstGeom>
        </p:spPr>
      </p:pic>
    </p:spTree>
    <p:extLst>
      <p:ext uri="{BB962C8B-B14F-4D97-AF65-F5344CB8AC3E}">
        <p14:creationId xmlns:p14="http://schemas.microsoft.com/office/powerpoint/2010/main" val="3351561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Embraces a Diversity of Neighborhoods</a:t>
            </a:r>
          </a:p>
        </p:txBody>
      </p:sp>
      <p:sp>
        <p:nvSpPr>
          <p:cNvPr id="10" name="TextBox 9">
            <a:extLst>
              <a:ext uri="{FF2B5EF4-FFF2-40B4-BE49-F238E27FC236}">
                <a16:creationId xmlns:a16="http://schemas.microsoft.com/office/drawing/2014/main" id="{5E6528D8-198E-47D2-9CDD-65BBCC2C0F82}"/>
              </a:ext>
            </a:extLst>
          </p:cNvPr>
          <p:cNvSpPr txBox="1"/>
          <p:nvPr/>
        </p:nvSpPr>
        <p:spPr>
          <a:xfrm>
            <a:off x="319575" y="4231917"/>
            <a:ext cx="5679251" cy="1477328"/>
          </a:xfrm>
          <a:prstGeom prst="rect">
            <a:avLst/>
          </a:prstGeom>
          <a:solidFill>
            <a:schemeClr val="bg1">
              <a:lumMod val="85000"/>
            </a:schemeClr>
          </a:solidFill>
        </p:spPr>
        <p:txBody>
          <a:bodyPr wrap="square" rtlCol="0">
            <a:spAutoFit/>
          </a:bodyPr>
          <a:lstStyle/>
          <a:p>
            <a:r>
              <a:rPr lang="en-US" sz="2400" dirty="0"/>
              <a:t>Define neighborhoods</a:t>
            </a:r>
          </a:p>
          <a:p>
            <a:r>
              <a:rPr lang="en-US" sz="2400" dirty="0"/>
              <a:t>Connectivity between neighborhoods</a:t>
            </a:r>
          </a:p>
          <a:p>
            <a:r>
              <a:rPr lang="en-US" sz="2400" dirty="0"/>
              <a:t>Historic signs</a:t>
            </a:r>
          </a:p>
          <a:p>
            <a:endParaRPr lang="en-US" dirty="0"/>
          </a:p>
        </p:txBody>
      </p:sp>
      <p:sp>
        <p:nvSpPr>
          <p:cNvPr id="19" name="TextBox 18">
            <a:extLst>
              <a:ext uri="{FF2B5EF4-FFF2-40B4-BE49-F238E27FC236}">
                <a16:creationId xmlns:a16="http://schemas.microsoft.com/office/drawing/2014/main" id="{633169C6-85FB-485A-A96D-4827F86DEE95}"/>
              </a:ext>
            </a:extLst>
          </p:cNvPr>
          <p:cNvSpPr txBox="1"/>
          <p:nvPr/>
        </p:nvSpPr>
        <p:spPr>
          <a:xfrm>
            <a:off x="6095999" y="4231916"/>
            <a:ext cx="5799575" cy="1107996"/>
          </a:xfrm>
          <a:prstGeom prst="rect">
            <a:avLst/>
          </a:prstGeom>
          <a:solidFill>
            <a:schemeClr val="bg1">
              <a:lumMod val="85000"/>
            </a:schemeClr>
          </a:solidFill>
        </p:spPr>
        <p:txBody>
          <a:bodyPr wrap="square" rtlCol="0">
            <a:spAutoFit/>
          </a:bodyPr>
          <a:lstStyle/>
          <a:p>
            <a:r>
              <a:rPr lang="en-US" sz="2400" dirty="0"/>
              <a:t>Safe pedestrian and bicycle connections</a:t>
            </a:r>
          </a:p>
          <a:p>
            <a:endParaRPr lang="en-US" sz="2400" dirty="0"/>
          </a:p>
          <a:p>
            <a:endParaRPr lang="en-US" dirty="0"/>
          </a:p>
        </p:txBody>
      </p:sp>
      <p:pic>
        <p:nvPicPr>
          <p:cNvPr id="3" name="Picture 2">
            <a:extLst>
              <a:ext uri="{FF2B5EF4-FFF2-40B4-BE49-F238E27FC236}">
                <a16:creationId xmlns:a16="http://schemas.microsoft.com/office/drawing/2014/main" id="{73030637-A1EE-4163-B00E-48EF220C1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75" y="356129"/>
            <a:ext cx="4035705" cy="3026779"/>
          </a:xfrm>
          <a:prstGeom prst="rect">
            <a:avLst/>
          </a:prstGeom>
        </p:spPr>
      </p:pic>
      <p:pic>
        <p:nvPicPr>
          <p:cNvPr id="5" name="Picture 4">
            <a:extLst>
              <a:ext uri="{FF2B5EF4-FFF2-40B4-BE49-F238E27FC236}">
                <a16:creationId xmlns:a16="http://schemas.microsoft.com/office/drawing/2014/main" id="{F38E721C-8058-4BA2-85D8-5236DFABD0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1862" y="400040"/>
            <a:ext cx="3977156" cy="2982867"/>
          </a:xfrm>
          <a:prstGeom prst="rect">
            <a:avLst/>
          </a:prstGeom>
        </p:spPr>
      </p:pic>
      <p:pic>
        <p:nvPicPr>
          <p:cNvPr id="7" name="Picture 6">
            <a:extLst>
              <a:ext uri="{FF2B5EF4-FFF2-40B4-BE49-F238E27FC236}">
                <a16:creationId xmlns:a16="http://schemas.microsoft.com/office/drawing/2014/main" id="{37EDE6B4-D84C-4D07-BCD8-5C429045EF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01" t="7089" r="54079" b="26751"/>
          <a:stretch/>
        </p:blipFill>
        <p:spPr>
          <a:xfrm>
            <a:off x="8605600" y="400040"/>
            <a:ext cx="3154278" cy="2969796"/>
          </a:xfrm>
          <a:prstGeom prst="rect">
            <a:avLst/>
          </a:prstGeom>
        </p:spPr>
      </p:pic>
    </p:spTree>
    <p:extLst>
      <p:ext uri="{BB962C8B-B14F-4D97-AF65-F5344CB8AC3E}">
        <p14:creationId xmlns:p14="http://schemas.microsoft.com/office/powerpoint/2010/main" val="196896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Pine Grove Mills History and Heritage</a:t>
            </a:r>
          </a:p>
        </p:txBody>
      </p:sp>
      <p:sp>
        <p:nvSpPr>
          <p:cNvPr id="10" name="TextBox 9">
            <a:extLst>
              <a:ext uri="{FF2B5EF4-FFF2-40B4-BE49-F238E27FC236}">
                <a16:creationId xmlns:a16="http://schemas.microsoft.com/office/drawing/2014/main" id="{5E6528D8-198E-47D2-9CDD-65BBCC2C0F82}"/>
              </a:ext>
            </a:extLst>
          </p:cNvPr>
          <p:cNvSpPr txBox="1"/>
          <p:nvPr/>
        </p:nvSpPr>
        <p:spPr>
          <a:xfrm>
            <a:off x="319575" y="4231917"/>
            <a:ext cx="5679251" cy="1846659"/>
          </a:xfrm>
          <a:prstGeom prst="rect">
            <a:avLst/>
          </a:prstGeom>
          <a:solidFill>
            <a:schemeClr val="bg1">
              <a:lumMod val="85000"/>
            </a:schemeClr>
          </a:solidFill>
        </p:spPr>
        <p:txBody>
          <a:bodyPr wrap="square" rtlCol="0">
            <a:spAutoFit/>
          </a:bodyPr>
          <a:lstStyle/>
          <a:p>
            <a:r>
              <a:rPr lang="en-US" sz="2400" dirty="0"/>
              <a:t>History is well documented</a:t>
            </a:r>
          </a:p>
          <a:p>
            <a:r>
              <a:rPr lang="en-US" sz="2400" dirty="0"/>
              <a:t>Need place to display and collaborate</a:t>
            </a:r>
          </a:p>
          <a:p>
            <a:r>
              <a:rPr lang="en-US" sz="2400" dirty="0"/>
              <a:t>Consider web page</a:t>
            </a:r>
          </a:p>
          <a:p>
            <a:r>
              <a:rPr lang="en-US" sz="2400" dirty="0"/>
              <a:t>Seek partnerships with others</a:t>
            </a:r>
          </a:p>
          <a:p>
            <a:endParaRPr lang="en-US" dirty="0"/>
          </a:p>
        </p:txBody>
      </p:sp>
      <p:sp>
        <p:nvSpPr>
          <p:cNvPr id="19" name="TextBox 18">
            <a:extLst>
              <a:ext uri="{FF2B5EF4-FFF2-40B4-BE49-F238E27FC236}">
                <a16:creationId xmlns:a16="http://schemas.microsoft.com/office/drawing/2014/main" id="{633169C6-85FB-485A-A96D-4827F86DEE95}"/>
              </a:ext>
            </a:extLst>
          </p:cNvPr>
          <p:cNvSpPr txBox="1"/>
          <p:nvPr/>
        </p:nvSpPr>
        <p:spPr>
          <a:xfrm>
            <a:off x="6095999" y="4231916"/>
            <a:ext cx="5799575" cy="1846659"/>
          </a:xfrm>
          <a:prstGeom prst="rect">
            <a:avLst/>
          </a:prstGeom>
          <a:solidFill>
            <a:schemeClr val="bg1">
              <a:lumMod val="85000"/>
            </a:schemeClr>
          </a:solidFill>
        </p:spPr>
        <p:txBody>
          <a:bodyPr wrap="square" rtlCol="0">
            <a:spAutoFit/>
          </a:bodyPr>
          <a:lstStyle/>
          <a:p>
            <a:r>
              <a:rPr lang="en-US" sz="2400" dirty="0"/>
              <a:t>Strengthen community partnerships</a:t>
            </a:r>
          </a:p>
          <a:p>
            <a:r>
              <a:rPr lang="en-US" sz="2400" dirty="0"/>
              <a:t>Seek funding to preserve documents</a:t>
            </a:r>
          </a:p>
          <a:p>
            <a:r>
              <a:rPr lang="en-US" sz="2400" dirty="0"/>
              <a:t>Connect history and local events</a:t>
            </a:r>
          </a:p>
          <a:p>
            <a:r>
              <a:rPr lang="en-US" sz="2400" dirty="0"/>
              <a:t>Recruit volunteers at events</a:t>
            </a:r>
          </a:p>
          <a:p>
            <a:endParaRPr lang="en-US" dirty="0"/>
          </a:p>
        </p:txBody>
      </p:sp>
      <p:pic>
        <p:nvPicPr>
          <p:cNvPr id="9" name="Picture 8">
            <a:extLst>
              <a:ext uri="{FF2B5EF4-FFF2-40B4-BE49-F238E27FC236}">
                <a16:creationId xmlns:a16="http://schemas.microsoft.com/office/drawing/2014/main" id="{AA9A29AB-D15B-4A1A-87C7-36C9B39102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607" b="35190"/>
          <a:stretch/>
        </p:blipFill>
        <p:spPr>
          <a:xfrm>
            <a:off x="319575" y="210266"/>
            <a:ext cx="11599200" cy="3202942"/>
          </a:xfrm>
          <a:prstGeom prst="rect">
            <a:avLst/>
          </a:prstGeom>
        </p:spPr>
      </p:pic>
    </p:spTree>
    <p:extLst>
      <p:ext uri="{BB962C8B-B14F-4D97-AF65-F5344CB8AC3E}">
        <p14:creationId xmlns:p14="http://schemas.microsoft.com/office/powerpoint/2010/main" val="321007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515" y="6250623"/>
            <a:ext cx="672218" cy="397111"/>
          </a:xfrm>
          <a:prstGeom prst="rect">
            <a:avLst/>
          </a:prstGeom>
        </p:spPr>
      </p:pic>
      <p:cxnSp>
        <p:nvCxnSpPr>
          <p:cNvPr id="12" name="Straight Connector 11"/>
          <p:cNvCxnSpPr/>
          <p:nvPr/>
        </p:nvCxnSpPr>
        <p:spPr>
          <a:xfrm>
            <a:off x="1196622" y="6457958"/>
            <a:ext cx="101571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A43331EB-2761-4372-8470-2BF3024895EA}"/>
              </a:ext>
            </a:extLst>
          </p:cNvPr>
          <p:cNvSpPr txBox="1">
            <a:spLocks noGrp="1"/>
          </p:cNvSpPr>
          <p:nvPr>
            <p:ph type="ftr" sz="quarter" idx="11"/>
          </p:nvPr>
        </p:nvSpPr>
        <p:spPr>
          <a:xfrm>
            <a:off x="7239000" y="6435380"/>
            <a:ext cx="4114800" cy="246221"/>
          </a:xfrm>
          <a:prstGeom prst="rect">
            <a:avLst/>
          </a:prstGeom>
          <a:noFill/>
        </p:spPr>
        <p:txBody>
          <a:bodyPr wrap="square" rtlCol="0">
            <a:spAutoFit/>
          </a:bodyPr>
          <a:lstStyle/>
          <a:p>
            <a:pPr algn="r"/>
            <a:r>
              <a:rPr lang="en-US" sz="1000" spc="300" dirty="0">
                <a:solidFill>
                  <a:srgbClr val="2D4F78"/>
                </a:solidFill>
                <a:latin typeface="Raleway ExtraLight" panose="020B0303030101060003" pitchFamily="34" charset="0"/>
              </a:rPr>
              <a:t>PINE GROVE MILLS SMALL AREA PLAN</a:t>
            </a:r>
          </a:p>
        </p:txBody>
      </p:sp>
      <p:sp>
        <p:nvSpPr>
          <p:cNvPr id="8" name="TextBox 7">
            <a:extLst>
              <a:ext uri="{FF2B5EF4-FFF2-40B4-BE49-F238E27FC236}">
                <a16:creationId xmlns:a16="http://schemas.microsoft.com/office/drawing/2014/main" id="{BC508FD7-C99D-49DB-9952-F61F4364E929}"/>
              </a:ext>
            </a:extLst>
          </p:cNvPr>
          <p:cNvSpPr txBox="1"/>
          <p:nvPr/>
        </p:nvSpPr>
        <p:spPr>
          <a:xfrm>
            <a:off x="296427" y="3475092"/>
            <a:ext cx="11599146" cy="707886"/>
          </a:xfrm>
          <a:prstGeom prst="rect">
            <a:avLst/>
          </a:prstGeom>
          <a:solidFill>
            <a:schemeClr val="bg2">
              <a:lumMod val="75000"/>
            </a:schemeClr>
          </a:solidFill>
          <a:ln w="38100">
            <a:solidFill>
              <a:schemeClr val="bg1"/>
            </a:solidFill>
          </a:ln>
        </p:spPr>
        <p:txBody>
          <a:bodyPr wrap="square" rtlCol="0">
            <a:spAutoFit/>
          </a:bodyPr>
          <a:lstStyle/>
          <a:p>
            <a:r>
              <a:rPr lang="en-US" sz="4000" dirty="0"/>
              <a:t>Recreation and Rothrock in Pine Grove Mills</a:t>
            </a:r>
          </a:p>
        </p:txBody>
      </p:sp>
      <p:sp>
        <p:nvSpPr>
          <p:cNvPr id="10" name="TextBox 9">
            <a:extLst>
              <a:ext uri="{FF2B5EF4-FFF2-40B4-BE49-F238E27FC236}">
                <a16:creationId xmlns:a16="http://schemas.microsoft.com/office/drawing/2014/main" id="{5E6528D8-198E-47D2-9CDD-65BBCC2C0F82}"/>
              </a:ext>
            </a:extLst>
          </p:cNvPr>
          <p:cNvSpPr txBox="1"/>
          <p:nvPr/>
        </p:nvSpPr>
        <p:spPr>
          <a:xfrm>
            <a:off x="319575" y="4231917"/>
            <a:ext cx="5679251" cy="1846659"/>
          </a:xfrm>
          <a:prstGeom prst="rect">
            <a:avLst/>
          </a:prstGeom>
          <a:solidFill>
            <a:schemeClr val="bg1">
              <a:lumMod val="85000"/>
            </a:schemeClr>
          </a:solidFill>
        </p:spPr>
        <p:txBody>
          <a:bodyPr wrap="square" rtlCol="0">
            <a:spAutoFit/>
          </a:bodyPr>
          <a:lstStyle/>
          <a:p>
            <a:r>
              <a:rPr lang="en-US" sz="2400" dirty="0"/>
              <a:t>Strengthen connections to Rothrock</a:t>
            </a:r>
          </a:p>
          <a:p>
            <a:r>
              <a:rPr lang="en-US" sz="2400" dirty="0"/>
              <a:t>Improve parking/access to trailheads</a:t>
            </a:r>
          </a:p>
          <a:p>
            <a:r>
              <a:rPr lang="en-US" sz="2400" dirty="0"/>
              <a:t>Improve signage and mapping</a:t>
            </a:r>
          </a:p>
          <a:p>
            <a:endParaRPr lang="en-US" sz="2400" dirty="0"/>
          </a:p>
          <a:p>
            <a:endParaRPr lang="en-US" dirty="0"/>
          </a:p>
        </p:txBody>
      </p:sp>
      <p:sp>
        <p:nvSpPr>
          <p:cNvPr id="19" name="TextBox 18">
            <a:extLst>
              <a:ext uri="{FF2B5EF4-FFF2-40B4-BE49-F238E27FC236}">
                <a16:creationId xmlns:a16="http://schemas.microsoft.com/office/drawing/2014/main" id="{633169C6-85FB-485A-A96D-4827F86DEE95}"/>
              </a:ext>
            </a:extLst>
          </p:cNvPr>
          <p:cNvSpPr txBox="1"/>
          <p:nvPr/>
        </p:nvSpPr>
        <p:spPr>
          <a:xfrm>
            <a:off x="6095999" y="4231916"/>
            <a:ext cx="5799575" cy="1846659"/>
          </a:xfrm>
          <a:prstGeom prst="rect">
            <a:avLst/>
          </a:prstGeom>
          <a:solidFill>
            <a:schemeClr val="bg1">
              <a:lumMod val="85000"/>
            </a:schemeClr>
          </a:solidFill>
        </p:spPr>
        <p:txBody>
          <a:bodyPr wrap="square" rtlCol="0">
            <a:spAutoFit/>
          </a:bodyPr>
          <a:lstStyle/>
          <a:p>
            <a:r>
              <a:rPr lang="en-US" sz="2400" dirty="0"/>
              <a:t>Improve bicycle connections in </a:t>
            </a:r>
            <a:r>
              <a:rPr lang="en-US" sz="2400" dirty="0" err="1"/>
              <a:t>PGM</a:t>
            </a:r>
            <a:endParaRPr lang="en-US" sz="2400" dirty="0"/>
          </a:p>
          <a:p>
            <a:r>
              <a:rPr lang="en-US" sz="2400" dirty="0"/>
              <a:t>Improve bicycle connections to Scotia, Musser Gap, and into State College</a:t>
            </a:r>
          </a:p>
          <a:p>
            <a:endParaRPr lang="en-US" sz="2400" dirty="0"/>
          </a:p>
          <a:p>
            <a:endParaRPr lang="en-US" dirty="0"/>
          </a:p>
        </p:txBody>
      </p:sp>
      <p:pic>
        <p:nvPicPr>
          <p:cNvPr id="9" name="Picture 8">
            <a:extLst>
              <a:ext uri="{FF2B5EF4-FFF2-40B4-BE49-F238E27FC236}">
                <a16:creationId xmlns:a16="http://schemas.microsoft.com/office/drawing/2014/main" id="{88868B52-BB02-4FB2-BEFD-89A35F0ED4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96" b="26027"/>
          <a:stretch/>
        </p:blipFill>
        <p:spPr>
          <a:xfrm>
            <a:off x="411514" y="271902"/>
            <a:ext cx="5587311" cy="3154252"/>
          </a:xfrm>
          <a:prstGeom prst="rect">
            <a:avLst/>
          </a:prstGeom>
        </p:spPr>
      </p:pic>
      <p:pic>
        <p:nvPicPr>
          <p:cNvPr id="3" name="Picture 2">
            <a:extLst>
              <a:ext uri="{FF2B5EF4-FFF2-40B4-BE49-F238E27FC236}">
                <a16:creationId xmlns:a16="http://schemas.microsoft.com/office/drawing/2014/main" id="{1683BD69-4990-4145-AA10-3E5D158036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261" t="21035" r="20375" b="33282"/>
          <a:stretch/>
        </p:blipFill>
        <p:spPr>
          <a:xfrm rot="5400000">
            <a:off x="5828742" y="539159"/>
            <a:ext cx="3154252" cy="2619738"/>
          </a:xfrm>
          <a:prstGeom prst="rect">
            <a:avLst/>
          </a:prstGeom>
        </p:spPr>
      </p:pic>
      <p:pic>
        <p:nvPicPr>
          <p:cNvPr id="5" name="Picture 4">
            <a:extLst>
              <a:ext uri="{FF2B5EF4-FFF2-40B4-BE49-F238E27FC236}">
                <a16:creationId xmlns:a16="http://schemas.microsoft.com/office/drawing/2014/main" id="{6E27A81F-EF08-4564-ADA5-EC76C5C7CF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47" t="7088" r="19578" b="31646"/>
          <a:stretch/>
        </p:blipFill>
        <p:spPr>
          <a:xfrm>
            <a:off x="8812911" y="271902"/>
            <a:ext cx="3082662" cy="3154251"/>
          </a:xfrm>
          <a:prstGeom prst="rect">
            <a:avLst/>
          </a:prstGeom>
        </p:spPr>
      </p:pic>
    </p:spTree>
    <p:extLst>
      <p:ext uri="{BB962C8B-B14F-4D97-AF65-F5344CB8AC3E}">
        <p14:creationId xmlns:p14="http://schemas.microsoft.com/office/powerpoint/2010/main" val="3071377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555</Words>
  <Application>Microsoft Office PowerPoint</Application>
  <PresentationFormat>Widescreen</PresentationFormat>
  <Paragraphs>116</Paragraphs>
  <Slides>15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Raleway ExtraBold</vt:lpstr>
      <vt:lpstr>Raleway ExtraLight</vt:lpstr>
      <vt:lpstr>Raleway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Arnold,Steve</dc:creator>
  <cp:lastModifiedBy>Martin, Centrice</cp:lastModifiedBy>
  <cp:revision>187</cp:revision>
  <cp:lastPrinted>2019-10-28T14:58:18Z</cp:lastPrinted>
  <dcterms:created xsi:type="dcterms:W3CDTF">2018-02-28T18:38:12Z</dcterms:created>
  <dcterms:modified xsi:type="dcterms:W3CDTF">2019-11-05T01:17:00Z</dcterms:modified>
</cp:coreProperties>
</file>