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3" r:id="rId3"/>
    <p:sldId id="287" r:id="rId4"/>
    <p:sldId id="281" r:id="rId5"/>
    <p:sldId id="265" r:id="rId6"/>
    <p:sldId id="274" r:id="rId7"/>
    <p:sldId id="277" r:id="rId8"/>
    <p:sldId id="276" r:id="rId9"/>
    <p:sldId id="288" r:id="rId10"/>
    <p:sldId id="282" r:id="rId11"/>
    <p:sldId id="28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577646"/>
    <a:srgbClr val="333F50"/>
    <a:srgbClr val="2D4F78"/>
    <a:srgbClr val="CEE1F2"/>
    <a:srgbClr val="B5D2EC"/>
    <a:srgbClr val="413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4CA047-32B3-4BF2-8BA4-5041B1D916EC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26F526-E497-4768-9980-F74884B6B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7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</a:p>
          <a:p>
            <a:r>
              <a:rPr lang="en-US" dirty="0"/>
              <a:t>Thank you for being a part of this workshop today.</a:t>
            </a:r>
          </a:p>
          <a:p>
            <a:r>
              <a:rPr lang="en-US" dirty="0"/>
              <a:t>To</a:t>
            </a:r>
            <a:r>
              <a:rPr lang="en-US" baseline="0" dirty="0"/>
              <a:t> begin, I would like to give you a little background about who we are and why we are here today...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5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7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7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05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1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92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6F526-E497-4768-9980-F74884B6BD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3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5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8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2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0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0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7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8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B25D5-BB90-423D-A855-ADD9F07E0F53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9018-7602-4676-B58C-2E38868B9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9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://www.ccmpo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kausch@crcog.net" TargetMode="External"/><Relationship Id="rId5" Type="http://schemas.openxmlformats.org/officeDocument/2006/relationships/hyperlink" Target="mailto:tmeek@crcog.net" TargetMode="External"/><Relationship Id="rId4" Type="http://schemas.openxmlformats.org/officeDocument/2006/relationships/hyperlink" Target="mailto:tzilla@crcog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473" y="-5976339"/>
            <a:ext cx="20816920" cy="138779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2986088"/>
            <a:ext cx="12191999" cy="27432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525" y="3193080"/>
            <a:ext cx="10358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cap="small" dirty="0">
                <a:solidFill>
                  <a:schemeClr val="bg1"/>
                </a:solidFill>
                <a:latin typeface="Raleway SemiBold" panose="020B0703030101060003" pitchFamily="34" charset="0"/>
              </a:rPr>
              <a:t>Ferguson Township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829" y="4170190"/>
            <a:ext cx="11915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  <a:latin typeface="Raleway ExtraLight" panose="020B0303030101060003" pitchFamily="34" charset="0"/>
              </a:rPr>
              <a:t>Active Transportation Plan and Long Range Transportation Plan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74889" y="4170190"/>
            <a:ext cx="104196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87" y="5087834"/>
            <a:ext cx="1779546" cy="4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9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718" y="500062"/>
            <a:ext cx="9704832" cy="1325563"/>
          </a:xfrm>
        </p:spPr>
        <p:txBody>
          <a:bodyPr>
            <a:normAutofit/>
          </a:bodyPr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Safety</a:t>
            </a:r>
            <a:endParaRPr lang="en-US" cap="small" dirty="0">
              <a:solidFill>
                <a:srgbClr val="FFC000"/>
              </a:solidFill>
              <a:latin typeface="Raleway ExtraBold" panose="020B09030301010600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57438" y="6470150"/>
            <a:ext cx="89963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" y="6263189"/>
            <a:ext cx="1779546" cy="41913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499616" y="1825625"/>
            <a:ext cx="9753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 algn="ctr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What are the 2 known Locations where safety is a concern?</a:t>
            </a:r>
          </a:p>
          <a:p>
            <a:pPr marL="0" indent="0" algn="ctr">
              <a:buNone/>
            </a:pPr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 algn="ctr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What are the potential Issues or Impacts on the Transportation System?</a:t>
            </a:r>
          </a:p>
          <a:p>
            <a:pPr lvl="1" algn="ctr"/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 algn="ctr"/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 algn="ctr">
              <a:buNone/>
            </a:pPr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algn="ctr"/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algn="ctr"/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 algn="ctr"/>
            <a:endParaRPr lang="en-US" sz="20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210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485080"/>
            <a:ext cx="9704832" cy="1325563"/>
          </a:xfrm>
        </p:spPr>
        <p:txBody>
          <a:bodyPr>
            <a:normAutofit/>
          </a:bodyPr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Contact MPO Staff</a:t>
            </a:r>
            <a:endParaRPr lang="en-US" cap="small" dirty="0">
              <a:solidFill>
                <a:srgbClr val="FFC000"/>
              </a:solidFill>
              <a:latin typeface="Raleway ExtraBold" panose="020B09030301010600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57438" y="6470150"/>
            <a:ext cx="89963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" y="6263189"/>
            <a:ext cx="1779546" cy="41913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13183" y="1463815"/>
            <a:ext cx="105752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>
              <a:buClr>
                <a:schemeClr val="tx1"/>
              </a:buClr>
              <a:buFont typeface="Calibri" panose="020F0502020204030204" pitchFamily="34" charset="0"/>
              <a:buNone/>
            </a:pPr>
            <a:r>
              <a:rPr lang="en-US" sz="2000" cap="small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Centre Regional Planning Agency</a:t>
            </a:r>
            <a:r>
              <a:rPr lang="en-US" sz="24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en-US" sz="24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Arial" panose="020B0604020202020204" pitchFamily="34" charset="0"/>
              </a:rPr>
              <a:t>814-231-3050</a:t>
            </a:r>
          </a:p>
          <a:p>
            <a:pPr marL="1069975" lvl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</a:pPr>
            <a:endParaRPr lang="en-US" sz="2000" cap="small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69975" lvl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</a:pPr>
            <a:r>
              <a:rPr lang="en-US" sz="2000" cap="small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Jim Saylor </a:t>
            </a:r>
            <a:r>
              <a:rPr lang="en-US" sz="20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u="sng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jsaylor</a:t>
            </a:r>
            <a:r>
              <a:rPr lang="en-US" sz="20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@crcog.net</a:t>
            </a:r>
            <a:endParaRPr lang="en-US" sz="2000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69975" lvl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</a:pPr>
            <a:endParaRPr lang="en-US" sz="2000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69975" lvl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</a:pPr>
            <a:r>
              <a:rPr lang="en-US" sz="2000" cap="small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Anne Messner </a:t>
            </a:r>
            <a:r>
              <a:rPr lang="en-US" sz="20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 	amessner</a:t>
            </a:r>
            <a:r>
              <a:rPr lang="en-US" sz="20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@crcog.net</a:t>
            </a:r>
            <a:endParaRPr lang="en-US" sz="2000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69975" lvl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</a:pPr>
            <a:endParaRPr lang="en-US" sz="2000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69975" lvl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</a:pPr>
            <a:r>
              <a:rPr lang="en-US" sz="2000" cap="small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Greg Kausch </a:t>
            </a:r>
            <a:r>
              <a:rPr lang="en-US" sz="20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sz="20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gkausch@crcog.net</a:t>
            </a:r>
            <a:endParaRPr lang="en-US" sz="2000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69975" lvl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</a:pPr>
            <a:endParaRPr lang="en-US" sz="2000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tx1"/>
              </a:buClr>
              <a:buFont typeface="Calibri" panose="020F0502020204030204" pitchFamily="34" charset="0"/>
              <a:buNone/>
            </a:pPr>
            <a:r>
              <a:rPr lang="en-US" sz="2000" cap="small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Centre County Planning &amp; Community Development Office</a:t>
            </a:r>
            <a:r>
              <a:rPr lang="en-US" sz="24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Arial" panose="020B0604020202020204" pitchFamily="34" charset="0"/>
              </a:rPr>
              <a:t>814-355-6791</a:t>
            </a:r>
          </a:p>
          <a:p>
            <a:pPr marL="914400" lvl="1" indent="-26988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lang="en-US" sz="1800" cap="small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26988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</a:pPr>
            <a:r>
              <a:rPr lang="en-US" sz="1800" cap="small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Xochi Confer </a:t>
            </a:r>
            <a:r>
              <a:rPr lang="en-US" sz="18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t-IT" sz="1800" u="sng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xtconfer@centrecountypa.gov</a:t>
            </a:r>
            <a:endParaRPr lang="en-US" sz="1800" u="sng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26988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lang="en-US" sz="1800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26988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</a:pPr>
            <a:endParaRPr lang="en-US" sz="1800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238" indent="-630238">
              <a:buClr>
                <a:schemeClr val="tx1"/>
              </a:buClr>
              <a:buFont typeface="Calibri" panose="020F0502020204030204" pitchFamily="34" charset="0"/>
              <a:buNone/>
            </a:pPr>
            <a:r>
              <a:rPr lang="en-US" sz="1800" cap="small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Visit us on the web</a:t>
            </a:r>
            <a:r>
              <a:rPr lang="en-US" sz="1800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</a:rPr>
              <a:t>! 	</a:t>
            </a:r>
            <a:r>
              <a:rPr lang="en-US" sz="1800" u="sng" dirty="0">
                <a:solidFill>
                  <a:schemeClr val="bg1"/>
                </a:solidFill>
                <a:latin typeface="Raleway ExtraBold" panose="020B0903030101060003"/>
                <a:ea typeface="Tahoma" panose="020B0604030504040204" pitchFamily="34" charset="0"/>
                <a:cs typeface="Tahom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www.ccmpo.net</a:t>
            </a:r>
            <a:endParaRPr lang="en-US" sz="1800" u="sng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0238" indent="-630238">
              <a:buClr>
                <a:schemeClr val="tx1"/>
              </a:buClr>
              <a:buFont typeface="Calibri" panose="020F0502020204030204" pitchFamily="34" charset="0"/>
              <a:buNone/>
            </a:pPr>
            <a:endParaRPr lang="en-US" sz="1800" u="sng" dirty="0">
              <a:solidFill>
                <a:schemeClr val="bg1"/>
              </a:solidFill>
              <a:latin typeface="Raleway ExtraBold" panose="020B09030301010600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ctr"/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 algn="ctr">
              <a:buNone/>
            </a:pPr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algn="ctr"/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algn="ctr"/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 algn="ctr"/>
            <a:endParaRPr lang="en-US" sz="20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AB03F-D146-00EC-09A7-232CD9498B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881" t="6928" r="6846" b="8942"/>
          <a:stretch/>
        </p:blipFill>
        <p:spPr>
          <a:xfrm>
            <a:off x="8769097" y="4645152"/>
            <a:ext cx="1709927" cy="16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5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67" y="485080"/>
            <a:ext cx="10895231" cy="1325563"/>
          </a:xfrm>
        </p:spPr>
        <p:txBody>
          <a:bodyPr>
            <a:normAutofit/>
          </a:bodyPr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Major Responsibilities of the CCMPO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616" y="1825625"/>
            <a:ext cx="1019251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Keep up to date with Legislation for Transportation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Keep Stakeholders up to date and Informed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Prepare new plans as needed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Prepare the Long Range Transportation Plan (LRTP) updates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Follow Federal programing for 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Transportation Improvement Program (TIP) 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12 Year Program (TYP)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Unified Planning Work Program (UPWP)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Allocate Federal, State and Local Capital Project Funds for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Roads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Bridges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Transit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Active Transportation </a:t>
            </a:r>
          </a:p>
          <a:p>
            <a:pPr marL="457200" lvl="1" indent="0">
              <a:buNone/>
            </a:pPr>
            <a:endParaRPr lang="en-US" sz="20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457200" lvl="1" indent="0">
              <a:buNone/>
            </a:pP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57438" y="6470150"/>
            <a:ext cx="89963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" y="6263189"/>
            <a:ext cx="1779546" cy="4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8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0DE1-C4C7-E9B0-3D86-B75888E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Active</a:t>
            </a:r>
            <a:r>
              <a:rPr lang="en-US" dirty="0">
                <a:solidFill>
                  <a:schemeClr val="bg1"/>
                </a:solidFill>
                <a:latin typeface="Raleway SemiBold" pitchFamily="2" charset="0"/>
              </a:rPr>
              <a:t> Transportation Plan (ATP)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A651A-4691-C2B0-8DA6-7A037DD52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295"/>
            <a:ext cx="10515600" cy="4351338"/>
          </a:xfrm>
        </p:spPr>
        <p:txBody>
          <a:bodyPr/>
          <a:lstStyle/>
          <a:p>
            <a:pPr indent="-45720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Develop a County wide plan</a:t>
            </a:r>
          </a:p>
          <a:p>
            <a:pPr lvl="1" indent="-45720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Data gathering</a:t>
            </a:r>
          </a:p>
          <a:p>
            <a:pPr lvl="2" indent="-45720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Recently adopted plans</a:t>
            </a:r>
          </a:p>
          <a:p>
            <a:pPr lvl="1" indent="-45720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Analysis</a:t>
            </a:r>
          </a:p>
          <a:p>
            <a:pPr lvl="1" indent="-45720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Stakeholder Engagement</a:t>
            </a:r>
          </a:p>
          <a:p>
            <a:pPr lvl="1" indent="-45720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Project listing</a:t>
            </a:r>
          </a:p>
          <a:p>
            <a:pPr lvl="1" indent="-457200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ED654-B259-01CA-26C0-6AE300CA2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5" y="5966633"/>
            <a:ext cx="1780186" cy="420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1AE3B-A8C2-5E54-E725-6F6C35A3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458" y="1690688"/>
            <a:ext cx="3522455" cy="46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8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485080"/>
            <a:ext cx="9704832" cy="1325563"/>
          </a:xfrm>
        </p:spPr>
        <p:txBody>
          <a:bodyPr>
            <a:normAutofit/>
          </a:bodyPr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ATP Modes</a:t>
            </a:r>
            <a:endParaRPr lang="en-US" cap="small" dirty="0">
              <a:solidFill>
                <a:srgbClr val="FFC000"/>
              </a:solidFill>
              <a:latin typeface="Raleway ExtraBold" panose="020B09030301010600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57438" y="6470150"/>
            <a:ext cx="89963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" y="6263189"/>
            <a:ext cx="1779546" cy="41913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271016" y="1825625"/>
            <a:ext cx="80509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What would be considered as part of an ATP? </a:t>
            </a:r>
          </a:p>
          <a:p>
            <a:pPr lvl="1"/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Bicycle</a:t>
            </a:r>
          </a:p>
          <a:p>
            <a:pPr lvl="1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Pedestrian</a:t>
            </a:r>
          </a:p>
          <a:p>
            <a:pPr lvl="1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Public Transit Access</a:t>
            </a:r>
          </a:p>
          <a:p>
            <a:pPr lvl="1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Wheels</a:t>
            </a:r>
          </a:p>
          <a:p>
            <a:pPr marL="457200" lvl="1" indent="0">
              <a:buNone/>
            </a:pPr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/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>
              <a:buNone/>
            </a:pPr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/>
            <a:endParaRPr lang="en-US" sz="20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3076" name="Picture 4" descr="Image result for bike pa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61" y="3194474"/>
            <a:ext cx="2871811" cy="16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72" y="4596744"/>
            <a:ext cx="2106958" cy="15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chool sidewalk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r="10001"/>
          <a:stretch/>
        </p:blipFill>
        <p:spPr bwMode="auto">
          <a:xfrm>
            <a:off x="9445486" y="2020352"/>
            <a:ext cx="19083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6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365125"/>
            <a:ext cx="10960607" cy="1325563"/>
          </a:xfrm>
        </p:spPr>
        <p:txBody>
          <a:bodyPr>
            <a:normAutofit/>
          </a:bodyPr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Long Range Transportation Plan (LRTP)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0079" y="1737473"/>
            <a:ext cx="9838945" cy="4213579"/>
          </a:xfrm>
        </p:spPr>
        <p:txBody>
          <a:bodyPr>
            <a:noAutofit/>
          </a:bodyPr>
          <a:lstStyle/>
          <a:p>
            <a:pPr marL="0" indent="-457200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Raleway ExtraBold" panose="020B0903030101060003"/>
                <a:cs typeface="DaunPenh" panose="01010101010101010101" pitchFamily="2" charset="0"/>
              </a:rPr>
              <a:t>Encompasses all modes of transportation</a:t>
            </a:r>
          </a:p>
          <a:p>
            <a:pPr marL="0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Raleway ExtraBold" panose="020B0903030101060003"/>
                <a:cs typeface="DaunPenh" panose="01010101010101010101" pitchFamily="2" charset="0"/>
              </a:rPr>
              <a:t>Incorporates MPO’s goals and objectives  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Raleway ExtraBold" panose="020B0903030101060003"/>
                <a:cs typeface="DaunPenh" panose="01010101010101010101" pitchFamily="2" charset="0"/>
              </a:rPr>
              <a:t>          	into the proposed transportation system</a:t>
            </a:r>
          </a:p>
          <a:p>
            <a:pPr marL="0" indent="-457200"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Raleway ExtraBold" panose="020B0903030101060003"/>
                <a:cs typeface="DaunPenh" panose="01010101010101010101" pitchFamily="2" charset="0"/>
              </a:rPr>
              <a:t>Evaluates the system based on established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Raleway ExtraBold" panose="020B0903030101060003"/>
                <a:cs typeface="DaunPenh" panose="01010101010101010101" pitchFamily="2" charset="0"/>
              </a:rPr>
              <a:t>       performance measures</a:t>
            </a:r>
          </a:p>
          <a:p>
            <a:pPr marL="0" indent="-457200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Raleway ExtraBold" panose="020B0903030101060003"/>
                <a:cs typeface="DaunPenh" panose="01010101010101010101" pitchFamily="2" charset="0"/>
              </a:rPr>
              <a:t>Must be a minimum 20 year plan horizon</a:t>
            </a:r>
          </a:p>
          <a:p>
            <a:pPr marL="0" indent="-457200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Raleway ExtraBold" panose="020B0903030101060003"/>
                <a:cs typeface="DaunPenh" panose="01010101010101010101" pitchFamily="2" charset="0"/>
              </a:rPr>
              <a:t>Must be fiscally constrained</a:t>
            </a:r>
            <a:endParaRPr lang="en-US" sz="2200" dirty="0">
              <a:solidFill>
                <a:schemeClr val="bg1"/>
              </a:solidFill>
              <a:latin typeface="Raleway ExtraBold" panose="020B0903030101060003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57438" y="6457958"/>
            <a:ext cx="89963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" y="6263189"/>
            <a:ext cx="1779546" cy="419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B484EA-66C6-FB9B-4AED-0A7292845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688" y="1355603"/>
            <a:ext cx="3658111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7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485080"/>
            <a:ext cx="9704832" cy="1325563"/>
          </a:xfrm>
        </p:spPr>
        <p:txBody>
          <a:bodyPr>
            <a:normAutofit/>
          </a:bodyPr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Basics for the LRTP 2055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57438" y="6470150"/>
            <a:ext cx="89963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" y="6263189"/>
            <a:ext cx="1779546" cy="41913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417320" y="1578737"/>
            <a:ext cx="101925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Research and Data Collection	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Demographics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GIS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Bridge Evaluation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Crash Data And Vulnerable Road Users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Stakeholder Input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Equity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Issue Analysis/Project Analysis/Investment Planning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Implementation Packaging/Document &amp; Deliverable Production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Public Review &amp; Comment Period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Adoption of the LRTP 2055 by June 2025</a:t>
            </a:r>
          </a:p>
          <a:p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/>
            <a:endParaRPr lang="en-US" sz="20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433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485080"/>
            <a:ext cx="9704832" cy="1325563"/>
          </a:xfrm>
        </p:spPr>
        <p:txBody>
          <a:bodyPr>
            <a:normAutofit/>
          </a:bodyPr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2019 Workshop Topics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57438" y="6470150"/>
            <a:ext cx="89963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" y="6263189"/>
            <a:ext cx="1779546" cy="41913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499616" y="1825625"/>
            <a:ext cx="101925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Roadways</a:t>
            </a:r>
            <a:endParaRPr lang="en-US" u="sng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>
              <a:buNone/>
            </a:pPr>
            <a:endParaRPr lang="en-US" u="sng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Alternative Modes</a:t>
            </a:r>
          </a:p>
          <a:p>
            <a:pPr marL="0" indent="0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	</a:t>
            </a:r>
          </a:p>
          <a:p>
            <a:pPr marL="0" indent="0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Land Use</a:t>
            </a:r>
          </a:p>
          <a:p>
            <a:pPr marL="0" indent="0">
              <a:buNone/>
            </a:pPr>
            <a:endParaRPr lang="en-US" sz="20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Emerging Technologies</a:t>
            </a:r>
          </a:p>
          <a:p>
            <a:pPr marL="0" indent="0">
              <a:buNone/>
            </a:pPr>
            <a:endParaRPr lang="en-US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0" indent="0">
              <a:buNone/>
            </a:pPr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County/Regional Issues &amp; Needs</a:t>
            </a:r>
          </a:p>
          <a:p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/>
            <a:endParaRPr lang="en-US" sz="20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19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384" y="485080"/>
            <a:ext cx="9704832" cy="1325563"/>
          </a:xfrm>
        </p:spPr>
        <p:txBody>
          <a:bodyPr>
            <a:normAutofit/>
          </a:bodyPr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Purpose of Future Engagement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57438" y="6470150"/>
            <a:ext cx="89963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8" y="6263189"/>
            <a:ext cx="1779546" cy="41913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499616" y="1825625"/>
            <a:ext cx="101925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Engage Stakeholders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Federal Planning Factors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Identify </a:t>
            </a:r>
            <a:r>
              <a:rPr lang="en-US" sz="2400" u="sng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ISSUES &amp; NEEDS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Recap State </a:t>
            </a:r>
            <a:r>
              <a:rPr lang="en-US" sz="2400" u="sng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and</a:t>
            </a:r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 Local Transportation Infrastructure 	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Fiscal Constraint</a:t>
            </a:r>
          </a:p>
          <a:p>
            <a:r>
              <a:rPr lang="en-US" sz="24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Work to address all modes </a:t>
            </a:r>
          </a:p>
          <a:p>
            <a:pPr lvl="1"/>
            <a:r>
              <a:rPr lang="en-US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Vehicular, bicycle, pedestrian, transit, and Emerging Technology</a:t>
            </a:r>
          </a:p>
          <a:p>
            <a:pPr lvl="1"/>
            <a:r>
              <a:rPr lang="en-US" sz="2000" cap="small" dirty="0">
                <a:solidFill>
                  <a:schemeClr val="bg1"/>
                </a:solidFill>
                <a:latin typeface="Raleway ExtraBold" panose="020B0903030101060003" pitchFamily="34" charset="0"/>
              </a:rPr>
              <a:t>Safety, Condition and Congestion</a:t>
            </a:r>
          </a:p>
          <a:p>
            <a:pPr marL="0" indent="0">
              <a:buNone/>
            </a:pPr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endParaRPr lang="en-US" sz="24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lvl="1"/>
            <a:endParaRPr lang="en-US" sz="2000" cap="small" dirty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425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E54FF-EB2D-4001-8B0B-43EE36DF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Raleway ExtraBold" pitchFamily="2" charset="0"/>
              </a:rPr>
              <a:t>Ferguson Township Corridors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FE83E-18A7-3B27-F851-F2B1FC677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Raleway ExtraBold" pitchFamily="2" charset="0"/>
              </a:rPr>
              <a:t>What 3 roads/corridors either township or state that continue to be of concern?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Raleway ExtraBold" pitchFamily="2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Raleway ExtraBold" pitchFamily="2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Raleway ExtraBold" pitchFamily="2" charset="0"/>
              </a:rPr>
              <a:t>What are the known issues for those 3 locations?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B60C0-9B8D-EC11-4E57-19603C0E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11" y="6282545"/>
            <a:ext cx="1780186" cy="420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065EE-C647-7612-576F-44296A2C0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228" y="6492875"/>
            <a:ext cx="9004572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442</Words>
  <Application>Microsoft Office PowerPoint</Application>
  <PresentationFormat>Widescreen</PresentationFormat>
  <Paragraphs>128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Raleway ExtraBold</vt:lpstr>
      <vt:lpstr>Raleway ExtraLight</vt:lpstr>
      <vt:lpstr>Raleway SemiBold</vt:lpstr>
      <vt:lpstr>Office Theme</vt:lpstr>
      <vt:lpstr>PowerPoint Presentation</vt:lpstr>
      <vt:lpstr>Major Responsibilities of the CCMPO</vt:lpstr>
      <vt:lpstr>Active Transportation Plan (ATP)</vt:lpstr>
      <vt:lpstr>ATP Modes</vt:lpstr>
      <vt:lpstr>Long Range Transportation Plan (LRTP)</vt:lpstr>
      <vt:lpstr>Basics for the LRTP 2055</vt:lpstr>
      <vt:lpstr>2019 Workshop Topics</vt:lpstr>
      <vt:lpstr>Purpose of Future Engagement</vt:lpstr>
      <vt:lpstr>Ferguson Township Corridors</vt:lpstr>
      <vt:lpstr>Safety</vt:lpstr>
      <vt:lpstr>Contact MPO Staff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Arnold,Steve</dc:creator>
  <cp:lastModifiedBy>Messner, Anne</cp:lastModifiedBy>
  <cp:revision>147</cp:revision>
  <cp:lastPrinted>2019-02-11T22:01:24Z</cp:lastPrinted>
  <dcterms:created xsi:type="dcterms:W3CDTF">2018-02-28T18:38:12Z</dcterms:created>
  <dcterms:modified xsi:type="dcterms:W3CDTF">2023-04-18T21:30:29Z</dcterms:modified>
</cp:coreProperties>
</file>