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4" r:id="rId3"/>
    <p:sldId id="337" r:id="rId4"/>
    <p:sldId id="338" r:id="rId5"/>
    <p:sldId id="291" r:id="rId6"/>
    <p:sldId id="304" r:id="rId7"/>
    <p:sldId id="296" r:id="rId8"/>
    <p:sldId id="299" r:id="rId9"/>
    <p:sldId id="311" r:id="rId10"/>
    <p:sldId id="331" r:id="rId11"/>
    <p:sldId id="340" r:id="rId12"/>
    <p:sldId id="324" r:id="rId13"/>
    <p:sldId id="339" r:id="rId14"/>
    <p:sldId id="327" r:id="rId15"/>
    <p:sldId id="332" r:id="rId16"/>
    <p:sldId id="341" r:id="rId17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2409C3"/>
    <a:srgbClr val="FFFF00"/>
    <a:srgbClr val="660033"/>
    <a:srgbClr val="990033"/>
    <a:srgbClr val="993366"/>
    <a:srgbClr val="2222C8"/>
    <a:srgbClr val="2222B4"/>
    <a:srgbClr val="3C05C7"/>
    <a:srgbClr val="150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6" autoAdjust="0"/>
    <p:restoredTop sz="92593" autoAdjust="0"/>
  </p:normalViewPr>
  <p:slideViewPr>
    <p:cSldViewPr>
      <p:cViewPr varScale="1">
        <p:scale>
          <a:sx n="78" d="100"/>
          <a:sy n="78" d="100"/>
        </p:scale>
        <p:origin x="158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32" y="-9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1" tIns="47115" rIns="94231" bIns="471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3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1" tIns="47115" rIns="94231" bIns="471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1" tIns="47115" rIns="94231" bIns="471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3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1" tIns="47115" rIns="94231" bIns="471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985111D-E6DE-4378-AA89-D9DECEE4F4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1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1" tIns="47115" rIns="94231" bIns="471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1" tIns="47115" rIns="94231" bIns="471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1" tIns="47115" rIns="94231" bIns="47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1" tIns="47115" rIns="94231" bIns="471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31" tIns="47115" rIns="94231" bIns="471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41F65D6-AC75-4508-A524-50D21DC201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72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BEFD1-FFB1-41B2-9D46-88757FDA81B2}" type="slidenum">
              <a:rPr lang="en-US"/>
              <a:pPr/>
              <a:t>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28843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BEFD1-FFB1-41B2-9D46-88757FDA81B2}" type="slidenum">
              <a:rPr lang="en-US"/>
              <a:pPr/>
              <a:t>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97404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BEFD1-FFB1-41B2-9D46-88757FDA81B2}" type="slidenum">
              <a:rPr lang="en-US"/>
              <a:pPr/>
              <a:t>4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82487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63F2A-3F79-4E2D-8A5F-7C80684A98A6}" type="slidenum">
              <a:rPr lang="en-US"/>
              <a:pPr/>
              <a:t>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2005 – 591 programs</a:t>
            </a:r>
          </a:p>
          <a:p>
            <a:r>
              <a:rPr lang="en-US"/>
              <a:t>2006 saw an increase of 99 programs (approximately 17%)</a:t>
            </a:r>
          </a:p>
        </p:txBody>
      </p:sp>
    </p:spTree>
    <p:extLst>
      <p:ext uri="{BB962C8B-B14F-4D97-AF65-F5344CB8AC3E}">
        <p14:creationId xmlns:p14="http://schemas.microsoft.com/office/powerpoint/2010/main" val="317793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BEFD1-FFB1-41B2-9D46-88757FDA81B2}" type="slidenum">
              <a:rPr lang="en-US"/>
              <a:pPr/>
              <a:t>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19012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BEFD1-FFB1-41B2-9D46-88757FDA81B2}" type="slidenum">
              <a:rPr lang="en-US"/>
              <a:pPr/>
              <a:t>7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463027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63F2A-3F79-4E2D-8A5F-7C80684A98A6}" type="slidenum">
              <a:rPr lang="en-US"/>
              <a:pPr/>
              <a:t>8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2005 – 591 programs</a:t>
            </a:r>
          </a:p>
          <a:p>
            <a:r>
              <a:rPr lang="en-US"/>
              <a:t>2006 saw an increase of 99 programs (approximately 17%)</a:t>
            </a:r>
          </a:p>
        </p:txBody>
      </p:sp>
    </p:spTree>
    <p:extLst>
      <p:ext uri="{BB962C8B-B14F-4D97-AF65-F5344CB8AC3E}">
        <p14:creationId xmlns:p14="http://schemas.microsoft.com/office/powerpoint/2010/main" val="96094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BEFD1-FFB1-41B2-9D46-88757FDA81B2}" type="slidenum">
              <a:rPr lang="en-US"/>
              <a:pPr/>
              <a:t>9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34715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5856D-96DD-4187-86B2-0CDECF7AF7DA}" type="slidenum">
              <a:rPr lang="en-US"/>
              <a:pPr/>
              <a:t>16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2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90C6B4-81B5-444B-9F88-A107020B5D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62567-9859-4E6A-A395-0A1D4E0C2E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404A9-31AE-4D7C-9139-37640AA6DE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5B7F48-4FB2-457F-A429-845DE3F95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88647-156F-45EB-AF07-47709BAAA7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8CFFF-2957-4ED3-9B21-C3AE22532D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EA55B-8517-4C36-947C-9942FD2176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8C2FB-D805-4082-B1A3-BD70B08D8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CB584-B567-4302-B24C-0C42BCA0E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D2629-192C-4BB9-B977-55BA985F49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192E5-DC55-46C8-A802-EBC5C3B547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ACCDB-B5BD-47B7-B191-C6137644D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FCDE965-BD62-4AE3-BD72-28707A046420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cpedia.org/handwriting/f/franchis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cpedia.org/handwriting/f/franchis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2133600" cy="2286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DAE4C13-A7EE-4AD9-B8AA-8FEDE8D1352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71600" y="1295400"/>
            <a:ext cx="6400800" cy="1905000"/>
          </a:xfrm>
        </p:spPr>
        <p:txBody>
          <a:bodyPr/>
          <a:lstStyle/>
          <a:p>
            <a:r>
              <a:rPr lang="en-US" b="1" dirty="0">
                <a:solidFill>
                  <a:srgbClr val="660033"/>
                </a:solidFill>
              </a:rPr>
              <a:t>Presentation to the</a:t>
            </a:r>
          </a:p>
          <a:p>
            <a:r>
              <a:rPr lang="en-US" b="1" dirty="0">
                <a:solidFill>
                  <a:srgbClr val="660033"/>
                </a:solidFill>
              </a:rPr>
              <a:t>Ferguson Township </a:t>
            </a:r>
          </a:p>
          <a:p>
            <a:r>
              <a:rPr lang="en-US" b="1" dirty="0">
                <a:solidFill>
                  <a:srgbClr val="660033"/>
                </a:solidFill>
              </a:rPr>
              <a:t>Board of Supervisors</a:t>
            </a:r>
          </a:p>
          <a:p>
            <a:r>
              <a:rPr lang="en-US" b="1" dirty="0">
                <a:solidFill>
                  <a:srgbClr val="660033"/>
                </a:solidFill>
              </a:rPr>
              <a:t>May 2,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1587500"/>
          </a:xfrm>
        </p:spPr>
        <p:txBody>
          <a:bodyPr/>
          <a:lstStyle/>
          <a:p>
            <a:r>
              <a:rPr lang="en-US" b="1" dirty="0"/>
              <a:t>Franchise Basics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2324"/>
          </a:xfrm>
        </p:spPr>
        <p:txBody>
          <a:bodyPr/>
          <a:lstStyle/>
          <a:p>
            <a:r>
              <a:rPr lang="en-US" sz="2400" b="1" dirty="0"/>
              <a:t>Ferguson Township Franchise with Comcast</a:t>
            </a:r>
          </a:p>
          <a:p>
            <a:pPr lvl="1"/>
            <a:r>
              <a:rPr lang="en-US" sz="2000" b="1" dirty="0"/>
              <a:t>Franchise was negotiated between Comcast and the 8 municipalities of the Centre Area Cable Consortium</a:t>
            </a:r>
          </a:p>
          <a:p>
            <a:pPr lvl="1"/>
            <a:r>
              <a:rPr lang="en-US" sz="2000" b="1" dirty="0"/>
              <a:t>All 8 municipalities have an identical franchise with Comcast</a:t>
            </a:r>
          </a:p>
          <a:p>
            <a:pPr>
              <a:lnSpc>
                <a:spcPct val="110000"/>
              </a:lnSpc>
              <a:spcBef>
                <a:spcPts val="0"/>
              </a:spcBef>
              <a:buSzPct val="130000"/>
              <a:buFont typeface="Wingdings" panose="05000000000000000000" pitchFamily="2" charset="2"/>
              <a:buChar char="§"/>
            </a:pPr>
            <a:r>
              <a:rPr lang="en-US" sz="2400" b="1" dirty="0"/>
              <a:t>Franchise agreement provides for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/>
              <a:t>Franchise fees to Ferguson Township are equal to 5% of Comcast gross revenue within the Township ($250,421 in 2021 / $253,770.06 in 2022 / increase of 1.3%)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/>
              <a:t>A subscriber pass-through of approximately 32 cents per subscriber per month for C-NET capital needs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/>
              <a:t>Continued access to the Comcast Digital Guide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SzPct val="130000"/>
              <a:buNone/>
            </a:pPr>
            <a:r>
              <a:rPr lang="en-US" sz="2000" b="1" dirty="0"/>
              <a:t>    to display C-NET programming on the Guide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1600" b="1" dirty="0"/>
          </a:p>
          <a:p>
            <a:pPr marL="457200" lvl="1" indent="0">
              <a:buNone/>
            </a:pPr>
            <a:r>
              <a:rPr lang="en-US" sz="2000" b="1" dirty="0"/>
              <a:t>  </a:t>
            </a:r>
          </a:p>
          <a:p>
            <a:pPr lvl="1"/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DC957-4570-4541-B728-0842F0A2D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2362200" cy="2218752"/>
          </a:xfrm>
          <a:prstGeom prst="rect">
            <a:avLst/>
          </a:prstGeom>
        </p:spPr>
      </p:pic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70618913-4CB1-4703-BE33-0F71D1960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15200" y="309276"/>
            <a:ext cx="1600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1587500"/>
          </a:xfrm>
        </p:spPr>
        <p:txBody>
          <a:bodyPr/>
          <a:lstStyle/>
          <a:p>
            <a:r>
              <a:rPr lang="en-US" b="1" dirty="0"/>
              <a:t>Franchise Basics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8524"/>
          </a:xfrm>
        </p:spPr>
        <p:txBody>
          <a:bodyPr/>
          <a:lstStyle/>
          <a:p>
            <a:r>
              <a:rPr lang="en-US" sz="2400" b="1" dirty="0"/>
              <a:t>Ferguson Township Franchise with </a:t>
            </a:r>
            <a:r>
              <a:rPr lang="en-US" sz="2400" b="1" dirty="0" err="1"/>
              <a:t>Shentel</a:t>
            </a:r>
            <a:endParaRPr lang="en-US" sz="2400" b="1" dirty="0"/>
          </a:p>
          <a:p>
            <a:pPr lvl="1"/>
            <a:r>
              <a:rPr lang="en-US" sz="2000" b="1" dirty="0"/>
              <a:t>Franchise was negotiated between </a:t>
            </a:r>
            <a:r>
              <a:rPr lang="en-US" sz="2000" b="1" dirty="0" err="1"/>
              <a:t>Shentel</a:t>
            </a:r>
            <a:r>
              <a:rPr lang="en-US" sz="2000" b="1" dirty="0"/>
              <a:t>, Ferguson Township, and State College Borough</a:t>
            </a:r>
          </a:p>
          <a:p>
            <a:pPr lvl="1"/>
            <a:r>
              <a:rPr lang="en-US" sz="2000" b="1" dirty="0"/>
              <a:t>The two franchises are identical</a:t>
            </a:r>
          </a:p>
          <a:p>
            <a:pPr>
              <a:lnSpc>
                <a:spcPct val="110000"/>
              </a:lnSpc>
              <a:spcBef>
                <a:spcPts val="0"/>
              </a:spcBef>
              <a:buSzPct val="130000"/>
              <a:buFont typeface="Wingdings" panose="05000000000000000000" pitchFamily="2" charset="2"/>
              <a:buChar char="§"/>
            </a:pPr>
            <a:r>
              <a:rPr lang="en-US" sz="2400" b="1" dirty="0"/>
              <a:t>Franchise agreement provides for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/>
              <a:t>Franchise fees to Ferguson Township are equal to 5% of gross revenue within the Township (No customers anticipated until perhaps 2024)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/>
              <a:t>A lump sum capital grant to C-NET of $5,000 annually.  Once subscriber pass-through revenue exceeds $5,000, the capital grant will change over to a subscriber pass-through.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/>
              <a:t>Continued access to the Comcast Digital Guide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SzPct val="130000"/>
              <a:buNone/>
            </a:pPr>
            <a:r>
              <a:rPr lang="en-US" sz="2000" b="1" dirty="0"/>
              <a:t>    to display C-NET programming on the Guide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1600" b="1" dirty="0"/>
          </a:p>
          <a:p>
            <a:pPr marL="457200" lvl="1" indent="0">
              <a:buNone/>
            </a:pPr>
            <a:r>
              <a:rPr lang="en-US" sz="2000" b="1" dirty="0"/>
              <a:t>  </a:t>
            </a:r>
          </a:p>
          <a:p>
            <a:pPr lvl="1"/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DC957-4570-4541-B728-0842F0A2D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2362200" cy="2218752"/>
          </a:xfrm>
          <a:prstGeom prst="rect">
            <a:avLst/>
          </a:prstGeom>
        </p:spPr>
      </p:pic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70618913-4CB1-4703-BE33-0F71D1960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15200" y="309276"/>
            <a:ext cx="1600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5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41300"/>
            <a:ext cx="6629400" cy="1587500"/>
          </a:xfrm>
        </p:spPr>
        <p:txBody>
          <a:bodyPr/>
          <a:lstStyle/>
          <a:p>
            <a:pPr algn="l"/>
            <a:r>
              <a:rPr lang="en-US" b="1" dirty="0"/>
              <a:t>       </a:t>
            </a:r>
            <a:r>
              <a:rPr lang="en-US" sz="4000" b="1" dirty="0"/>
              <a:t>How and Where </a:t>
            </a:r>
            <a:br>
              <a:rPr lang="en-US" sz="4000" b="1" dirty="0"/>
            </a:br>
            <a:r>
              <a:rPr lang="en-US" sz="4000" b="1" dirty="0"/>
              <a:t>             to Watch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r>
              <a:rPr lang="en-US" sz="2400" b="1" dirty="0"/>
              <a:t>C-NET Channel 7</a:t>
            </a:r>
          </a:p>
          <a:p>
            <a:pPr lvl="1"/>
            <a:r>
              <a:rPr lang="en-US" sz="2000" b="1" dirty="0"/>
              <a:t> Tuesday night Board of Supervisors’ meetings are </a:t>
            </a:r>
          </a:p>
          <a:p>
            <a:pPr marL="457200" lvl="1" indent="0">
              <a:buNone/>
            </a:pPr>
            <a:r>
              <a:rPr lang="en-US" sz="2000" b="1" dirty="0"/>
              <a:t>     televised at the following times:</a:t>
            </a:r>
            <a:endParaRPr lang="en-US" sz="1600" b="1" dirty="0"/>
          </a:p>
          <a:p>
            <a:pPr lvl="3"/>
            <a:r>
              <a:rPr lang="en-US" sz="1600" b="1" dirty="0"/>
              <a:t>LIVE Tuesday at 7:00 pm</a:t>
            </a:r>
          </a:p>
          <a:p>
            <a:pPr lvl="3"/>
            <a:r>
              <a:rPr lang="en-US" sz="1600" b="1" dirty="0"/>
              <a:t>Thursday at 9:00 am</a:t>
            </a:r>
          </a:p>
          <a:p>
            <a:pPr lvl="3"/>
            <a:r>
              <a:rPr lang="en-US" sz="1600" b="1" dirty="0"/>
              <a:t>Friday at 6:00 am</a:t>
            </a:r>
          </a:p>
          <a:p>
            <a:pPr lvl="3"/>
            <a:r>
              <a:rPr lang="en-US" sz="1600" b="1" dirty="0"/>
              <a:t>Saturday at 12:00 am</a:t>
            </a:r>
          </a:p>
          <a:p>
            <a:pPr marL="1371600" lvl="3" indent="0">
              <a:buNone/>
            </a:pPr>
            <a:endParaRPr lang="en-US" sz="1600" b="1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Tahoma"/>
              </a:rPr>
              <a:t>Board of Supervisors’ meetings are Streamed LIVE on YouTube </a:t>
            </a:r>
            <a:r>
              <a:rPr lang="en-US" sz="2400" dirty="0">
                <a:solidFill>
                  <a:prstClr val="white"/>
                </a:solidFill>
                <a:latin typeface="Tahoma"/>
              </a:rPr>
              <a:t>(</a:t>
            </a:r>
            <a:r>
              <a:rPr lang="en-US" sz="2400" dirty="0" err="1">
                <a:solidFill>
                  <a:prstClr val="white"/>
                </a:solidFill>
                <a:latin typeface="Tahoma"/>
              </a:rPr>
              <a:t>CNETCentreCounty</a:t>
            </a:r>
            <a:r>
              <a:rPr lang="en-US" sz="2400" dirty="0">
                <a:solidFill>
                  <a:prstClr val="white"/>
                </a:solidFill>
                <a:latin typeface="Tahoma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None/>
              <a:tabLst/>
              <a:defRPr/>
            </a:pPr>
            <a:endParaRPr lang="en-US" sz="2400" b="1" dirty="0">
              <a:solidFill>
                <a:prstClr val="white"/>
              </a:solidFill>
              <a:latin typeface="Tahom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Tahoma"/>
              </a:rPr>
              <a:t>Planning Commission meetings are televised at the same times on alternate weeks</a:t>
            </a:r>
            <a:endParaRPr lang="en-US" sz="2000" b="1" dirty="0">
              <a:latin typeface="Tahom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</a:endParaRPr>
          </a:p>
          <a:p>
            <a:pPr lvl="1">
              <a:buClr>
                <a:srgbClr val="800080"/>
              </a:buClr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</a:endParaRPr>
          </a:p>
          <a:p>
            <a:pPr marL="1371600" lvl="3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endParaRPr lang="en-US" sz="1600" b="1" dirty="0"/>
          </a:p>
          <a:p>
            <a:pPr marL="457200" lvl="1" indent="0">
              <a:buNone/>
            </a:pPr>
            <a:r>
              <a:rPr lang="en-US" sz="2000" b="1" dirty="0"/>
              <a:t>  </a:t>
            </a:r>
          </a:p>
          <a:p>
            <a:pPr lvl="1"/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DC957-4570-4541-B728-0842F0A2D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1828800" cy="1885950"/>
          </a:xfrm>
          <a:prstGeom prst="rect">
            <a:avLst/>
          </a:prstGeom>
        </p:spPr>
      </p:pic>
      <p:pic>
        <p:nvPicPr>
          <p:cNvPr id="5" name="Picture 4" descr="A group of people at an outdoor event&#10;&#10;Description automatically generated with medium confidence">
            <a:extLst>
              <a:ext uri="{FF2B5EF4-FFF2-40B4-BE49-F238E27FC236}">
                <a16:creationId xmlns:a16="http://schemas.microsoft.com/office/drawing/2014/main" id="{504F68F0-39E9-89BD-BFCC-28489787C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286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3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1587500"/>
          </a:xfrm>
        </p:spPr>
        <p:txBody>
          <a:bodyPr/>
          <a:lstStyle/>
          <a:p>
            <a:pPr algn="l"/>
            <a:r>
              <a:rPr lang="en-US" b="1" dirty="0"/>
              <a:t>         </a:t>
            </a:r>
            <a:r>
              <a:rPr lang="en-US" sz="4000" b="1" dirty="0"/>
              <a:t>How and Where </a:t>
            </a:r>
            <a:br>
              <a:rPr lang="en-US" sz="4000" b="1" dirty="0"/>
            </a:br>
            <a:r>
              <a:rPr lang="en-US" sz="4000" b="1" dirty="0"/>
              <a:t>                to Watch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5298"/>
            <a:ext cx="8229600" cy="4231701"/>
          </a:xfrm>
        </p:spPr>
        <p:txBody>
          <a:bodyPr/>
          <a:lstStyle/>
          <a:p>
            <a:r>
              <a:rPr lang="en-US" sz="2400" b="1" dirty="0"/>
              <a:t>C-NET1.org</a:t>
            </a:r>
          </a:p>
          <a:p>
            <a:pPr lvl="1"/>
            <a:r>
              <a:rPr lang="en-US" sz="2000" b="1" dirty="0"/>
              <a:t> ALL C-NET programs are available to view Online, OnDemand at cnet1.org.</a:t>
            </a:r>
          </a:p>
          <a:p>
            <a:pPr marL="457200" lvl="1" indent="0">
              <a:buNone/>
            </a:pPr>
            <a:endParaRPr lang="en-US" sz="1600" b="1" dirty="0"/>
          </a:p>
          <a:p>
            <a:pPr lvl="3"/>
            <a:r>
              <a:rPr lang="en-US" sz="2400" b="1" dirty="0"/>
              <a:t>Meetings are generally online within 48 hours of recording, often sooner</a:t>
            </a:r>
          </a:p>
          <a:p>
            <a:pPr lvl="3"/>
            <a:r>
              <a:rPr lang="en-US" sz="2400" b="1" dirty="0"/>
              <a:t>Meetings are “chaptered” by agenda items</a:t>
            </a:r>
          </a:p>
          <a:p>
            <a:pPr lvl="3"/>
            <a:r>
              <a:rPr lang="en-US" sz="2400" b="1" dirty="0"/>
              <a:t>Meetings remain available online for a minimum of 12 months</a:t>
            </a:r>
            <a:endParaRPr lang="en-US" sz="2400" b="1" dirty="0">
              <a:solidFill>
                <a:prstClr val="white"/>
              </a:solidFill>
              <a:latin typeface="Tahom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</a:endParaRPr>
          </a:p>
          <a:p>
            <a:pPr lvl="1">
              <a:buClr>
                <a:srgbClr val="800080"/>
              </a:buClr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</a:endParaRPr>
          </a:p>
          <a:p>
            <a:pPr marL="1371600" lvl="3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endParaRPr lang="en-US" sz="1600" b="1" dirty="0"/>
          </a:p>
          <a:p>
            <a:pPr marL="457200" lvl="1" indent="0">
              <a:buNone/>
            </a:pPr>
            <a:r>
              <a:rPr lang="en-US" sz="2000" b="1" dirty="0"/>
              <a:t>  </a:t>
            </a:r>
          </a:p>
          <a:p>
            <a:pPr lvl="1"/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DC957-4570-4541-B728-0842F0A2D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1676400" cy="1587500"/>
          </a:xfrm>
          <a:prstGeom prst="rect">
            <a:avLst/>
          </a:prstGeom>
        </p:spPr>
      </p:pic>
      <p:pic>
        <p:nvPicPr>
          <p:cNvPr id="5" name="Picture 4" descr="A group of people stand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DD981660-A9F3-805F-66D2-A86A655A1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57200"/>
            <a:ext cx="23622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3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239000" cy="1295400"/>
          </a:xfrm>
        </p:spPr>
        <p:txBody>
          <a:bodyPr/>
          <a:lstStyle/>
          <a:p>
            <a:pPr algn="l"/>
            <a:r>
              <a:rPr lang="en-US" b="1" dirty="0"/>
              <a:t>         </a:t>
            </a:r>
            <a:r>
              <a:rPr lang="en-US" sz="4000" b="1" dirty="0"/>
              <a:t>How and Where </a:t>
            </a:r>
            <a:br>
              <a:rPr lang="en-US" sz="4000" b="1" dirty="0"/>
            </a:br>
            <a:r>
              <a:rPr lang="en-US" sz="4000" b="1" dirty="0"/>
              <a:t>               to Watch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572000"/>
          </a:xfrm>
        </p:spPr>
        <p:txBody>
          <a:bodyPr/>
          <a:lstStyle/>
          <a:p>
            <a:pPr marL="457200" lvl="1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400" b="1" dirty="0"/>
              <a:t>       Roku 	      Set-Top Box or Streaming Stick		</a:t>
            </a:r>
            <a:endParaRPr lang="en-US" sz="1600" b="1" dirty="0"/>
          </a:p>
          <a:p>
            <a:pPr marL="457200" lvl="1" indent="0">
              <a:buNone/>
            </a:pPr>
            <a:endParaRPr lang="en-US" sz="2000" b="1" dirty="0"/>
          </a:p>
          <a:p>
            <a:pPr marL="457200" lvl="1" indent="0">
              <a:buNone/>
            </a:pPr>
            <a:endParaRPr lang="en-US" sz="2000" b="1" dirty="0"/>
          </a:p>
          <a:p>
            <a:pPr marL="457200" lvl="1" indent="0">
              <a:buNone/>
            </a:pPr>
            <a:r>
              <a:rPr lang="en-US" sz="2000" b="1" dirty="0"/>
              <a:t>		      </a:t>
            </a:r>
            <a:r>
              <a:rPr lang="en-US" sz="2400" b="1" dirty="0"/>
              <a:t>Set-Top Box</a:t>
            </a:r>
          </a:p>
          <a:p>
            <a:pPr marL="457200" lvl="1" indent="0">
              <a:buNone/>
            </a:pPr>
            <a:endParaRPr lang="en-US" sz="2400" b="1" dirty="0"/>
          </a:p>
          <a:p>
            <a:pPr marL="457200" lvl="1" indent="0">
              <a:buNone/>
            </a:pPr>
            <a:endParaRPr lang="en-US" sz="2000" b="1" dirty="0"/>
          </a:p>
          <a:p>
            <a:pPr marL="457200" lvl="1" indent="0">
              <a:buNone/>
            </a:pPr>
            <a:endParaRPr lang="en-US" sz="2000" b="1" dirty="0"/>
          </a:p>
          <a:p>
            <a:pPr marL="457200" lvl="1" indent="0">
              <a:buNone/>
            </a:pPr>
            <a:r>
              <a:rPr lang="en-US" sz="2000" b="1" dirty="0"/>
              <a:t>		       </a:t>
            </a:r>
            <a:r>
              <a:rPr lang="en-US" sz="2400" b="1" dirty="0"/>
              <a:t>Streaming Stick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91473-C319-4CB7-A1E2-CDC39DB05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6" y="2051159"/>
            <a:ext cx="1930893" cy="692041"/>
          </a:xfrm>
          <a:prstGeom prst="rect">
            <a:avLst/>
          </a:prstGeom>
        </p:spPr>
      </p:pic>
      <p:pic>
        <p:nvPicPr>
          <p:cNvPr id="1028" name="Picture 4" descr="Apple Files Two 'Apple TV' Figurative Trademark Updates that ...">
            <a:extLst>
              <a:ext uri="{FF2B5EF4-FFF2-40B4-BE49-F238E27FC236}">
                <a16:creationId xmlns:a16="http://schemas.microsoft.com/office/drawing/2014/main" id="{A21E87DE-D0DF-4857-BF4F-C9F759B10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67" y="3550961"/>
            <a:ext cx="1802907" cy="69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E93726-8224-4FAF-BD9B-1661F2F4C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981200" cy="1905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127FEA-15D0-4EE4-901C-6B124E9FA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2" y="5101711"/>
            <a:ext cx="1802907" cy="6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4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1587500"/>
          </a:xfrm>
        </p:spPr>
        <p:txBody>
          <a:bodyPr/>
          <a:lstStyle/>
          <a:p>
            <a:r>
              <a:rPr lang="en-US" sz="4000" b="1" dirty="0"/>
              <a:t>Help Us Help You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lvl="1"/>
            <a:r>
              <a:rPr lang="en-US" sz="2000" b="1" dirty="0"/>
              <a:t>Avoid leaning back too far away from your mic</a:t>
            </a:r>
          </a:p>
          <a:p>
            <a:pPr lvl="1"/>
            <a:r>
              <a:rPr lang="en-US" sz="2000" b="1" dirty="0"/>
              <a:t>Make sure that your microphone is directly in line with your mouth</a:t>
            </a:r>
          </a:p>
          <a:p>
            <a:pPr lvl="1"/>
            <a:r>
              <a:rPr lang="en-US" sz="2000" b="1" dirty="0"/>
              <a:t>Insist that all presenters and speakers come to and remain at the podium to speak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1600" b="1" dirty="0"/>
          </a:p>
          <a:p>
            <a:pPr marL="457200" lvl="1" indent="0">
              <a:buNone/>
            </a:pPr>
            <a:r>
              <a:rPr lang="en-US" sz="2000" b="1" dirty="0"/>
              <a:t>  </a:t>
            </a:r>
          </a:p>
          <a:p>
            <a:pPr lvl="1"/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DC957-4570-4541-B728-0842F0A2D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2362200" cy="2218752"/>
          </a:xfrm>
          <a:prstGeom prst="rect">
            <a:avLst/>
          </a:prstGeom>
        </p:spPr>
      </p:pic>
      <p:pic>
        <p:nvPicPr>
          <p:cNvPr id="5" name="Picture 4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E4F1A5DE-075D-5CB7-76A3-82EC5F0185E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1" y="3594100"/>
            <a:ext cx="1839348" cy="1587500"/>
          </a:xfrm>
          <a:prstGeom prst="rect">
            <a:avLst/>
          </a:prstGeom>
        </p:spPr>
      </p:pic>
      <p:pic>
        <p:nvPicPr>
          <p:cNvPr id="8" name="Picture 7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01BF2599-020F-2FFF-1163-523B1D7F56F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37" y="5029201"/>
            <a:ext cx="1837944" cy="1591056"/>
          </a:xfrm>
          <a:prstGeom prst="rect">
            <a:avLst/>
          </a:prstGeom>
        </p:spPr>
      </p:pic>
      <p:pic>
        <p:nvPicPr>
          <p:cNvPr id="11" name="Picture 10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D7F14598-8089-DF75-1104-58E889C15A1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83" y="3590545"/>
            <a:ext cx="1837944" cy="1591056"/>
          </a:xfrm>
          <a:prstGeom prst="rect">
            <a:avLst/>
          </a:prstGeom>
        </p:spPr>
      </p:pic>
      <p:pic>
        <p:nvPicPr>
          <p:cNvPr id="13" name="Picture 12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91AA6584-E7EF-81B2-7583-48B5E7E5CB07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1" y="5029201"/>
            <a:ext cx="1700032" cy="1591056"/>
          </a:xfrm>
          <a:prstGeom prst="rect">
            <a:avLst/>
          </a:prstGeom>
        </p:spPr>
      </p:pic>
      <p:pic>
        <p:nvPicPr>
          <p:cNvPr id="15" name="Picture 14" descr="A person sitting in front of a microphone&#10;&#10;Description automatically generated with low confidence">
            <a:extLst>
              <a:ext uri="{FF2B5EF4-FFF2-40B4-BE49-F238E27FC236}">
                <a16:creationId xmlns:a16="http://schemas.microsoft.com/office/drawing/2014/main" id="{60EB70F6-4098-80D1-0262-FEEFAB00D775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45" y="3504384"/>
            <a:ext cx="1837944" cy="15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42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30" y="-457199"/>
            <a:ext cx="3657600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4" t="4768" r="13215" b="7034"/>
          <a:stretch/>
        </p:blipFill>
        <p:spPr>
          <a:xfrm>
            <a:off x="5759667" y="3124200"/>
            <a:ext cx="3003333" cy="3465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1074E-9C15-49DB-AE6B-1E899B7B8E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4125637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erson playing a video game&#10;&#10;Description automatically generated with low confidence">
            <a:extLst>
              <a:ext uri="{FF2B5EF4-FFF2-40B4-BE49-F238E27FC236}">
                <a16:creationId xmlns:a16="http://schemas.microsoft.com/office/drawing/2014/main" id="{487AEBC8-994D-9D94-EFAB-C821824FBB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6865"/>
            <a:ext cx="4125636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66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en-US" sz="4000" b="1" dirty="0"/>
              <a:t>     </a:t>
            </a:r>
            <a:r>
              <a:rPr lang="en-US" sz="3800" b="1" dirty="0"/>
              <a:t>2022 Ferguson Township</a:t>
            </a:r>
            <a:br>
              <a:rPr lang="en-US" sz="3800" b="1" dirty="0"/>
            </a:br>
            <a:r>
              <a:rPr lang="en-US" sz="3800" b="1" dirty="0"/>
              <a:t>    Programming Usage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981200"/>
            <a:ext cx="8015287" cy="4648200"/>
          </a:xfrm>
        </p:spPr>
        <p:txBody>
          <a:bodyPr>
            <a:normAutofit fontScale="85000" lnSpcReduction="20000"/>
          </a:bodyPr>
          <a:lstStyle/>
          <a:p>
            <a:r>
              <a:rPr lang="en-US" sz="3400" b="1" dirty="0">
                <a:effectLst/>
                <a:cs typeface="Times New Roman" panose="02020603050405020304" pitchFamily="18" charset="0"/>
              </a:rPr>
              <a:t>24 Board of Supervisors Meetings</a:t>
            </a:r>
          </a:p>
          <a:p>
            <a:r>
              <a:rPr lang="en-US" sz="3400" b="1" dirty="0">
                <a:effectLst/>
                <a:cs typeface="Times New Roman" panose="02020603050405020304" pitchFamily="18" charset="0"/>
              </a:rPr>
              <a:t>16 Planning Commission Meetings</a:t>
            </a:r>
          </a:p>
          <a:p>
            <a:r>
              <a:rPr lang="en-US" sz="3400" b="1" dirty="0">
                <a:effectLst/>
                <a:cs typeface="Times New Roman" panose="02020603050405020304" pitchFamily="18" charset="0"/>
              </a:rPr>
              <a:t>  2 Board of Supervisors Budget</a:t>
            </a:r>
          </a:p>
          <a:p>
            <a:pPr marL="0" indent="0">
              <a:buNone/>
            </a:pPr>
            <a:r>
              <a:rPr lang="en-US" sz="3400" b="1" dirty="0">
                <a:effectLst/>
                <a:cs typeface="Times New Roman" panose="02020603050405020304" pitchFamily="18" charset="0"/>
              </a:rPr>
              <a:t>         Work Sessions</a:t>
            </a:r>
          </a:p>
          <a:p>
            <a:r>
              <a:rPr lang="en-US" sz="3400" b="1" dirty="0">
                <a:effectLst/>
                <a:cs typeface="Times New Roman" panose="02020603050405020304" pitchFamily="18" charset="0"/>
              </a:rPr>
              <a:t>  2 Spring Creek Watershed Commission</a:t>
            </a:r>
          </a:p>
          <a:p>
            <a:pPr marL="0" indent="0">
              <a:buNone/>
            </a:pPr>
            <a:r>
              <a:rPr lang="en-US" sz="3400" b="1" dirty="0">
                <a:effectLst/>
                <a:cs typeface="Times New Roman" panose="02020603050405020304" pitchFamily="18" charset="0"/>
              </a:rPr>
              <a:t>        Meetings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400" b="1" dirty="0"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400" b="1" dirty="0"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400" b="1" dirty="0">
                <a:effectLst/>
                <a:cs typeface="Times New Roman" panose="02020603050405020304" pitchFamily="18" charset="0"/>
              </a:rPr>
              <a:t>TOTAL of 44 Programs</a:t>
            </a:r>
          </a:p>
          <a:p>
            <a:pPr marL="0" indent="0">
              <a:buNone/>
            </a:pPr>
            <a:r>
              <a:rPr lang="en-US" b="1" dirty="0">
                <a:effectLst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b="1" dirty="0"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lnSpc>
                <a:spcPct val="80000"/>
              </a:lnSpc>
              <a:buSzPct val="130000"/>
              <a:buNone/>
            </a:pPr>
            <a:endParaRPr lang="en-US" sz="3400" b="1" dirty="0"/>
          </a:p>
          <a:p>
            <a:pPr marL="0" indent="0">
              <a:lnSpc>
                <a:spcPct val="80000"/>
              </a:lnSpc>
              <a:buSzPct val="130000"/>
              <a:buNone/>
            </a:pPr>
            <a:endParaRPr lang="en-US" b="1" dirty="0"/>
          </a:p>
          <a:p>
            <a:pPr marL="457200" lvl="1" indent="0">
              <a:lnSpc>
                <a:spcPct val="120000"/>
              </a:lnSpc>
              <a:buNone/>
            </a:pPr>
            <a:endParaRPr lang="en-US" b="1" dirty="0"/>
          </a:p>
          <a:p>
            <a:pPr marL="914400" lvl="1" indent="-457200">
              <a:lnSpc>
                <a:spcPct val="120000"/>
              </a:lnSpc>
            </a:pPr>
            <a:endParaRPr lang="en-US" b="1" dirty="0"/>
          </a:p>
          <a:p>
            <a:pPr marL="514350" indent="-457200">
              <a:lnSpc>
                <a:spcPct val="80000"/>
              </a:lnSpc>
              <a:buNone/>
            </a:pPr>
            <a:endParaRPr lang="en-US" b="1" dirty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</a:pPr>
            <a:endParaRPr lang="en-US" sz="2000" b="1" dirty="0"/>
          </a:p>
          <a:p>
            <a:pPr marL="533400" indent="-533400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2806B-BC1A-5DA8-1834-5C6C2DA4F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2071687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algn="l"/>
            <a:r>
              <a:rPr lang="en-US" sz="4000" b="1" dirty="0"/>
              <a:t>      </a:t>
            </a:r>
            <a:r>
              <a:rPr lang="en-US" sz="3800" b="1" dirty="0"/>
              <a:t>2022 Ferguson Township</a:t>
            </a:r>
            <a:br>
              <a:rPr lang="en-US" sz="3800" b="1" dirty="0"/>
            </a:br>
            <a:r>
              <a:rPr lang="en-US" sz="3800" b="1" dirty="0"/>
              <a:t>               Messaging Usage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77500" lnSpcReduction="20000"/>
          </a:bodyPr>
          <a:lstStyle/>
          <a:p>
            <a:endParaRPr lang="en-US" sz="3400" b="1" dirty="0">
              <a:effectLst/>
              <a:cs typeface="Times New Roman" panose="02020603050405020304" pitchFamily="18" charset="0"/>
            </a:endParaRPr>
          </a:p>
          <a:p>
            <a:r>
              <a:rPr lang="en-US" sz="3400" b="1" dirty="0">
                <a:effectLst/>
                <a:cs typeface="Times New Roman" panose="02020603050405020304" pitchFamily="18" charset="0"/>
              </a:rPr>
              <a:t>83 Bulletin Board Messages </a:t>
            </a:r>
          </a:p>
          <a:p>
            <a:pPr marL="0" indent="0">
              <a:buNone/>
            </a:pPr>
            <a:r>
              <a:rPr lang="en-US" sz="3400" b="1" dirty="0">
                <a:effectLst/>
                <a:cs typeface="Times New Roman" panose="02020603050405020304" pitchFamily="18" charset="0"/>
              </a:rPr>
              <a:t>        </a:t>
            </a:r>
          </a:p>
          <a:p>
            <a:r>
              <a:rPr lang="en-US" sz="3400" b="1" dirty="0">
                <a:effectLst/>
                <a:cs typeface="Times New Roman" panose="02020603050405020304" pitchFamily="18" charset="0"/>
              </a:rPr>
              <a:t>Messages are used to advertise meeting agendas, job announcements, ABC vacancies, etc. </a:t>
            </a:r>
          </a:p>
          <a:p>
            <a:endParaRPr lang="en-US" sz="3400" b="1" dirty="0">
              <a:effectLst/>
              <a:cs typeface="Times New Roman" panose="02020603050405020304" pitchFamily="18" charset="0"/>
            </a:endParaRPr>
          </a:p>
          <a:p>
            <a:r>
              <a:rPr lang="en-US" sz="3400" b="1" dirty="0">
                <a:effectLst/>
                <a:cs typeface="Times New Roman" panose="02020603050405020304" pitchFamily="18" charset="0"/>
              </a:rPr>
              <a:t>Bulletin Board messages are valued as 1/10</a:t>
            </a:r>
            <a:r>
              <a:rPr lang="en-US" sz="3400" b="1" baseline="30000" dirty="0">
                <a:effectLst/>
                <a:cs typeface="Times New Roman" panose="02020603050405020304" pitchFamily="18" charset="0"/>
              </a:rPr>
              <a:t>th</a:t>
            </a:r>
            <a:r>
              <a:rPr lang="en-US" sz="3400" b="1" dirty="0">
                <a:effectLst/>
                <a:cs typeface="Times New Roman" panose="02020603050405020304" pitchFamily="18" charset="0"/>
              </a:rPr>
              <a:t> of a program</a:t>
            </a:r>
          </a:p>
          <a:p>
            <a:endParaRPr lang="en-US" sz="3400" b="1" dirty="0">
              <a:effectLst/>
              <a:cs typeface="Times New Roman" panose="02020603050405020304" pitchFamily="18" charset="0"/>
            </a:endParaRPr>
          </a:p>
          <a:p>
            <a:r>
              <a:rPr lang="en-US" sz="3400" b="1" dirty="0">
                <a:effectLst/>
                <a:cs typeface="Times New Roman" panose="02020603050405020304" pitchFamily="18" charset="0"/>
              </a:rPr>
              <a:t>83 Bulletin Board messages = 8.3 “programs”</a:t>
            </a:r>
          </a:p>
          <a:p>
            <a:pPr marL="0" indent="0">
              <a:buNone/>
            </a:pPr>
            <a:r>
              <a:rPr lang="en-US" b="1" dirty="0">
                <a:effectLst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b="1" dirty="0"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lnSpc>
                <a:spcPct val="80000"/>
              </a:lnSpc>
              <a:buSzPct val="130000"/>
              <a:buNone/>
            </a:pPr>
            <a:endParaRPr lang="en-US" sz="3400" b="1" dirty="0"/>
          </a:p>
          <a:p>
            <a:pPr marL="0" indent="0">
              <a:lnSpc>
                <a:spcPct val="80000"/>
              </a:lnSpc>
              <a:buSzPct val="130000"/>
              <a:buNone/>
            </a:pPr>
            <a:endParaRPr lang="en-US" b="1" dirty="0"/>
          </a:p>
          <a:p>
            <a:pPr marL="457200" lvl="1" indent="0">
              <a:lnSpc>
                <a:spcPct val="120000"/>
              </a:lnSpc>
              <a:buNone/>
            </a:pPr>
            <a:endParaRPr lang="en-US" b="1" dirty="0"/>
          </a:p>
          <a:p>
            <a:pPr marL="914400" lvl="1" indent="-457200">
              <a:lnSpc>
                <a:spcPct val="120000"/>
              </a:lnSpc>
            </a:pPr>
            <a:endParaRPr lang="en-US" b="1" dirty="0"/>
          </a:p>
          <a:p>
            <a:pPr marL="514350" indent="-457200">
              <a:lnSpc>
                <a:spcPct val="80000"/>
              </a:lnSpc>
              <a:buNone/>
            </a:pPr>
            <a:endParaRPr lang="en-US" b="1" dirty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</a:pPr>
            <a:endParaRPr lang="en-US" sz="2000" b="1" dirty="0"/>
          </a:p>
          <a:p>
            <a:pPr marL="533400" indent="-533400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3" name="Picture 2" descr="A picture containing text, tree, outdoor, sign&#10;&#10;Description automatically generated">
            <a:extLst>
              <a:ext uri="{FF2B5EF4-FFF2-40B4-BE49-F238E27FC236}">
                <a16:creationId xmlns:a16="http://schemas.microsoft.com/office/drawing/2014/main" id="{6B703E75-F5DB-2674-795D-B96D98EA3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47800"/>
            <a:ext cx="22479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algn="l"/>
            <a:r>
              <a:rPr lang="en-US" sz="4000" b="1" dirty="0"/>
              <a:t>      </a:t>
            </a:r>
            <a:r>
              <a:rPr lang="en-US" sz="3800" b="1" dirty="0"/>
              <a:t>2022 Ferguson Township</a:t>
            </a:r>
            <a:br>
              <a:rPr lang="en-US" sz="3800" b="1" dirty="0"/>
            </a:br>
            <a:r>
              <a:rPr lang="en-US" sz="3800" b="1" dirty="0"/>
              <a:t>               Programming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>
                <a:effectLst/>
                <a:cs typeface="Times New Roman" panose="02020603050405020304" pitchFamily="18" charset="0"/>
              </a:rPr>
              <a:t>44     Programs</a:t>
            </a:r>
          </a:p>
          <a:p>
            <a:pPr marL="0" indent="0">
              <a:buNone/>
            </a:pPr>
            <a:r>
              <a:rPr lang="en-US" sz="3800" b="1" u="sng" dirty="0">
                <a:effectLst/>
                <a:cs typeface="Times New Roman" panose="02020603050405020304" pitchFamily="18" charset="0"/>
              </a:rPr>
              <a:t> +  8.3  </a:t>
            </a:r>
            <a:r>
              <a:rPr lang="en-US" sz="3800" b="1" dirty="0">
                <a:effectLst/>
                <a:cs typeface="Times New Roman" panose="02020603050405020304" pitchFamily="18" charset="0"/>
              </a:rPr>
              <a:t>Bulletin Board Messages </a:t>
            </a:r>
          </a:p>
          <a:p>
            <a:pPr marL="0" indent="0">
              <a:buNone/>
            </a:pPr>
            <a:r>
              <a:rPr lang="en-US" sz="3800" b="1" dirty="0">
                <a:effectLst/>
                <a:cs typeface="Times New Roman" panose="02020603050405020304" pitchFamily="18" charset="0"/>
              </a:rPr>
              <a:t>   52.3 Total Programs in 2021</a:t>
            </a:r>
          </a:p>
          <a:p>
            <a:pPr marL="0" indent="0">
              <a:buNone/>
            </a:pPr>
            <a:endParaRPr lang="en-US" sz="3800" b="1" dirty="0">
              <a:effectLst/>
              <a:cs typeface="Times New Roman" panose="02020603050405020304" pitchFamily="18" charset="0"/>
            </a:endParaRPr>
          </a:p>
          <a:p>
            <a:r>
              <a:rPr lang="en-US" sz="3800" b="1" dirty="0">
                <a:effectLst/>
                <a:cs typeface="Times New Roman" panose="02020603050405020304" pitchFamily="18" charset="0"/>
              </a:rPr>
              <a:t>Ferguson Township sponsored </a:t>
            </a:r>
            <a:r>
              <a:rPr lang="en-US" sz="3800" b="1" dirty="0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9.7%</a:t>
            </a:r>
            <a:r>
              <a:rPr lang="en-US" sz="3800" b="1" dirty="0">
                <a:effectLst/>
                <a:cs typeface="Times New Roman" panose="02020603050405020304" pitchFamily="18" charset="0"/>
              </a:rPr>
              <a:t> of all programming by C-NET members in 2022.</a:t>
            </a:r>
          </a:p>
          <a:p>
            <a:endParaRPr lang="en-US" sz="3800" b="1" dirty="0">
              <a:effectLst/>
              <a:cs typeface="Times New Roman" panose="02020603050405020304" pitchFamily="18" charset="0"/>
            </a:endParaRPr>
          </a:p>
          <a:p>
            <a:r>
              <a:rPr lang="en-US" sz="3800" b="1" dirty="0">
                <a:effectLst/>
                <a:cs typeface="Times New Roman" panose="02020603050405020304" pitchFamily="18" charset="0"/>
              </a:rPr>
              <a:t>Ferguson Township sponsored </a:t>
            </a:r>
            <a:r>
              <a:rPr lang="en-US" sz="3800" b="1" dirty="0">
                <a:solidFill>
                  <a:srgbClr val="FFFF00"/>
                </a:solidFill>
                <a:effectLst/>
                <a:cs typeface="Times New Roman" panose="02020603050405020304" pitchFamily="18" charset="0"/>
              </a:rPr>
              <a:t>9.5%</a:t>
            </a:r>
            <a:r>
              <a:rPr lang="en-US" sz="3800" b="1" dirty="0">
                <a:effectLst/>
                <a:cs typeface="Times New Roman" panose="02020603050405020304" pitchFamily="18" charset="0"/>
              </a:rPr>
              <a:t> of all programming by C-NET members in 2021</a:t>
            </a:r>
          </a:p>
          <a:p>
            <a:endParaRPr lang="en-US" sz="3800" b="1" dirty="0">
              <a:effectLst/>
              <a:cs typeface="Times New Roman" panose="02020603050405020304" pitchFamily="18" charset="0"/>
            </a:endParaRPr>
          </a:p>
          <a:p>
            <a:endParaRPr lang="en-US" sz="3800" b="1" dirty="0"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400" b="1" dirty="0"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effectLst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b="1" dirty="0"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lnSpc>
                <a:spcPct val="80000"/>
              </a:lnSpc>
              <a:buSzPct val="130000"/>
              <a:buNone/>
            </a:pPr>
            <a:endParaRPr lang="en-US" sz="3400" b="1" dirty="0"/>
          </a:p>
          <a:p>
            <a:pPr marL="0" indent="0">
              <a:lnSpc>
                <a:spcPct val="80000"/>
              </a:lnSpc>
              <a:buSzPct val="130000"/>
              <a:buNone/>
            </a:pPr>
            <a:endParaRPr lang="en-US" b="1" dirty="0"/>
          </a:p>
          <a:p>
            <a:pPr marL="457200" lvl="1" indent="0">
              <a:lnSpc>
                <a:spcPct val="120000"/>
              </a:lnSpc>
              <a:buNone/>
            </a:pPr>
            <a:endParaRPr lang="en-US" b="1" dirty="0"/>
          </a:p>
          <a:p>
            <a:pPr marL="914400" lvl="1" indent="-457200">
              <a:lnSpc>
                <a:spcPct val="120000"/>
              </a:lnSpc>
            </a:pPr>
            <a:endParaRPr lang="en-US" b="1" dirty="0"/>
          </a:p>
          <a:p>
            <a:pPr marL="514350" indent="-457200">
              <a:lnSpc>
                <a:spcPct val="80000"/>
              </a:lnSpc>
              <a:buNone/>
            </a:pPr>
            <a:endParaRPr lang="en-US" b="1" dirty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</a:pPr>
            <a:endParaRPr lang="en-US" sz="2000" b="1" dirty="0"/>
          </a:p>
          <a:p>
            <a:pPr marL="533400" indent="-533400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3" name="Picture 2" descr="A picture containing tree, outdoor, grass, residential&#10;&#10;Description automatically generated">
            <a:extLst>
              <a:ext uri="{FF2B5EF4-FFF2-40B4-BE49-F238E27FC236}">
                <a16:creationId xmlns:a16="http://schemas.microsoft.com/office/drawing/2014/main" id="{D1C39FB2-834D-053B-6337-6342B5B59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95400"/>
            <a:ext cx="2376487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6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676400"/>
          </a:xfrm>
        </p:spPr>
        <p:txBody>
          <a:bodyPr/>
          <a:lstStyle/>
          <a:p>
            <a:r>
              <a:rPr lang="en-US" sz="3800" b="1" dirty="0"/>
              <a:t>Ferguson Township Programming</a:t>
            </a:r>
            <a:br>
              <a:rPr lang="en-US" sz="3800" b="1" dirty="0"/>
            </a:br>
            <a:r>
              <a:rPr lang="en-US" sz="3400" b="1" dirty="0"/>
              <a:t>2018 - 2022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  <a:p>
            <a:pPr lvl="1">
              <a:buFont typeface="Wingdings" pitchFamily="2" charset="2"/>
              <a:buNone/>
            </a:pPr>
            <a:r>
              <a:rPr lang="en-US" b="1" dirty="0"/>
              <a:t>		</a:t>
            </a:r>
          </a:p>
          <a:p>
            <a:pPr lvl="1">
              <a:buFont typeface="Wingdings" pitchFamily="2" charset="2"/>
              <a:buNone/>
            </a:pPr>
            <a:endParaRPr lang="en-US" sz="2400" b="1" dirty="0"/>
          </a:p>
          <a:p>
            <a:pPr lvl="1"/>
            <a:endParaRPr lang="en-US" sz="2400" b="1" dirty="0"/>
          </a:p>
          <a:p>
            <a:pPr lvl="2">
              <a:buFont typeface="Wingdings" pitchFamily="2" charset="2"/>
              <a:buNone/>
            </a:pPr>
            <a:endParaRPr lang="en-US" sz="2000" b="1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9E738658-8C7F-1397-E05A-2FDB050DC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74676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/>
          <a:lstStyle/>
          <a:p>
            <a:pPr algn="l"/>
            <a:r>
              <a:rPr lang="en-US" sz="4000" b="1" dirty="0"/>
              <a:t>           </a:t>
            </a:r>
            <a:r>
              <a:rPr lang="en-US" sz="3600" b="1" dirty="0"/>
              <a:t>Ferguson Township</a:t>
            </a:r>
            <a:br>
              <a:rPr lang="en-US" sz="3600" b="1" dirty="0"/>
            </a:br>
            <a:r>
              <a:rPr lang="en-US" sz="3600" b="1" dirty="0"/>
              <a:t>                Programming</a:t>
            </a:r>
            <a:br>
              <a:rPr lang="en-US" sz="3600" b="1" dirty="0"/>
            </a:br>
            <a:r>
              <a:rPr lang="en-US" sz="3600" b="1" dirty="0"/>
              <a:t>                 </a:t>
            </a:r>
            <a:r>
              <a:rPr lang="en-US" sz="3400" b="1" dirty="0"/>
              <a:t>2018 - 2022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lnSpcReduction="10000"/>
          </a:bodyPr>
          <a:lstStyle/>
          <a:p>
            <a:pPr marL="57150" indent="0">
              <a:lnSpc>
                <a:spcPct val="80000"/>
              </a:lnSpc>
              <a:buNone/>
            </a:pPr>
            <a:endParaRPr lang="en-US" sz="2800" b="1" dirty="0"/>
          </a:p>
          <a:p>
            <a:pPr marL="533400" indent="-533400">
              <a:spcBef>
                <a:spcPts val="0"/>
              </a:spcBef>
            </a:pPr>
            <a:r>
              <a:rPr lang="en-US" sz="2800" b="1" dirty="0"/>
              <a:t>C-NET’s Funding Formula is based upon a 5-year rolling average – Programming in 2018 – 2022 will determine the Township’s 2024 C-NET “dues” </a:t>
            </a:r>
          </a:p>
          <a:p>
            <a:pPr marL="533400" indent="-533400">
              <a:spcBef>
                <a:spcPts val="0"/>
              </a:spcBef>
            </a:pPr>
            <a:endParaRPr lang="en-US" sz="2800" b="1" dirty="0"/>
          </a:p>
          <a:p>
            <a:pPr marL="533400" indent="-533400">
              <a:spcBef>
                <a:spcPts val="0"/>
              </a:spcBef>
            </a:pPr>
            <a:r>
              <a:rPr lang="en-US" sz="2800" b="1" dirty="0"/>
              <a:t>Ferguson Township sponsored </a:t>
            </a:r>
            <a:r>
              <a:rPr lang="en-US" sz="2800" b="1" dirty="0">
                <a:solidFill>
                  <a:srgbClr val="FFFF00"/>
                </a:solidFill>
              </a:rPr>
              <a:t>9.9%</a:t>
            </a:r>
            <a:r>
              <a:rPr lang="en-US" sz="2800" b="1" dirty="0"/>
              <a:t> of all programming by all C-NET members 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     2018 – 2022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/>
          </a:p>
          <a:p>
            <a:pPr marL="514350" indent="-457200">
              <a:spcBef>
                <a:spcPts val="0"/>
              </a:spcBef>
            </a:pPr>
            <a:r>
              <a:rPr lang="en-US" sz="2800" b="1" dirty="0"/>
              <a:t>Percentage of programming sponsored in 2017 - 2021 = </a:t>
            </a:r>
            <a:r>
              <a:rPr lang="en-US" sz="2800" b="1" dirty="0">
                <a:solidFill>
                  <a:srgbClr val="FFFF00"/>
                </a:solidFill>
              </a:rPr>
              <a:t>9.04%</a:t>
            </a:r>
          </a:p>
          <a:p>
            <a:pPr marL="57150" indent="0">
              <a:spcBef>
                <a:spcPts val="0"/>
              </a:spcBef>
              <a:buNone/>
            </a:pPr>
            <a:endParaRPr lang="en-US" sz="2800" b="1" dirty="0"/>
          </a:p>
          <a:p>
            <a:pPr marL="514350" indent="-457200">
              <a:buNone/>
            </a:pPr>
            <a:endParaRPr lang="en-US" sz="2800" b="1" dirty="0"/>
          </a:p>
          <a:p>
            <a:pPr marL="533400" indent="-533400">
              <a:lnSpc>
                <a:spcPct val="80000"/>
              </a:lnSpc>
              <a:buNone/>
            </a:pPr>
            <a:endParaRPr lang="en-US" sz="2000" b="1" dirty="0"/>
          </a:p>
          <a:p>
            <a:pPr marL="914400" lvl="1" indent="-457200">
              <a:lnSpc>
                <a:spcPct val="80000"/>
              </a:lnSpc>
              <a:buNone/>
            </a:pPr>
            <a:endParaRPr lang="en-US" sz="2400" b="1" dirty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</a:pPr>
            <a:endParaRPr lang="en-US" sz="2000" b="1" dirty="0"/>
          </a:p>
          <a:p>
            <a:pPr marL="533400" indent="-533400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3" name="Picture 2" descr="A brick building with a red door&#10;&#10;Description automatically generated with low confidence">
            <a:extLst>
              <a:ext uri="{FF2B5EF4-FFF2-40B4-BE49-F238E27FC236}">
                <a16:creationId xmlns:a16="http://schemas.microsoft.com/office/drawing/2014/main" id="{7B3F941A-04F3-401F-EF4C-42B54DF77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85800"/>
            <a:ext cx="1752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algn="l"/>
            <a:r>
              <a:rPr lang="en-US" sz="4000" b="1" dirty="0"/>
              <a:t>                 2022 C-NET </a:t>
            </a:r>
            <a:br>
              <a:rPr lang="en-US" sz="4000" b="1" dirty="0"/>
            </a:br>
            <a:r>
              <a:rPr lang="en-US" sz="4000" b="1" dirty="0"/>
              <a:t>                  Highlights       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0" indent="-5334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itchFamily="2" charset="2"/>
              <a:buChar char="§"/>
            </a:pPr>
            <a:r>
              <a:rPr lang="en-US" sz="2000" b="1" dirty="0"/>
              <a:t>501 Programs produced by C-NET staff in 2022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Pct val="130000"/>
              <a:buNone/>
            </a:pPr>
            <a:endParaRPr lang="en-US" sz="2000" b="1" dirty="0"/>
          </a:p>
          <a:p>
            <a:pPr marL="0" indent="-5334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/>
              <a:t>New Cable Franchises negotiated between </a:t>
            </a:r>
            <a:r>
              <a:rPr lang="en-US" sz="2000" b="1" dirty="0" err="1"/>
              <a:t>Shentel</a:t>
            </a:r>
            <a:r>
              <a:rPr lang="en-US" sz="2000" b="1" dirty="0"/>
              <a:t> and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None/>
            </a:pPr>
            <a:r>
              <a:rPr lang="en-US" sz="2000" b="1" dirty="0"/>
              <a:t>       Ferguson Township and State College Borough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/>
              <a:t>Franchises with Patton Township, College Township and Harris Township completed in 2023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/>
              <a:t>Franchises with Ferguson Township and State College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None/>
            </a:pPr>
            <a:r>
              <a:rPr lang="en-US" sz="2000" b="1" dirty="0"/>
              <a:t>    Borough includes $5,000 per year in capital funding for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None/>
            </a:pPr>
            <a:r>
              <a:rPr lang="en-US" sz="2000" b="1" dirty="0"/>
              <a:t>    C-NET</a:t>
            </a:r>
          </a:p>
          <a:p>
            <a:pPr marL="1257300" lvl="3" indent="-5334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endParaRPr lang="en-US" b="1" dirty="0"/>
          </a:p>
          <a:p>
            <a:pPr marL="400050" lvl="1" indent="-5334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/>
              <a:t>Agreement finalized with Penn State in April of 2022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None/>
            </a:pPr>
            <a:r>
              <a:rPr lang="en-US" sz="2000" b="1" dirty="0"/>
              <a:t>        which establishes an annual minimum contribution to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None/>
            </a:pPr>
            <a:r>
              <a:rPr lang="en-US" sz="2000" b="1" dirty="0"/>
              <a:t>        C-NET from the University ($6,000 annual minimum)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400050" lvl="1" indent="-5334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000" b="1" dirty="0"/>
              <a:t>Significant staff turnover in August 2022, resulting in a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None/>
            </a:pPr>
            <a:r>
              <a:rPr lang="en-US" sz="2000" b="1" dirty="0"/>
              <a:t>        change in 2 out of 4 full-time positions (both positions were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None/>
            </a:pPr>
            <a:r>
              <a:rPr lang="en-US" sz="2000" b="1" dirty="0"/>
              <a:t>        filled by promoting from within)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40000"/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600" b="1" dirty="0"/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514350" indent="-457200">
              <a:lnSpc>
                <a:spcPct val="80000"/>
              </a:lnSpc>
              <a:buNone/>
            </a:pPr>
            <a:endParaRPr lang="en-US" sz="2400" b="1" dirty="0"/>
          </a:p>
          <a:p>
            <a:pPr marL="914400" lvl="1" indent="-457200">
              <a:lnSpc>
                <a:spcPct val="80000"/>
              </a:lnSpc>
            </a:pPr>
            <a:endParaRPr lang="en-US" sz="1600" b="1" dirty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</a:pPr>
            <a:endParaRPr lang="en-US" sz="2000" b="1" dirty="0"/>
          </a:p>
          <a:p>
            <a:pPr marL="533400" indent="-533400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3" name="Picture 2" descr="A sign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53299658-4BBA-EC0F-B96D-4A5D10FC0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13" y="237548"/>
            <a:ext cx="1919287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149"/>
            <a:ext cx="8229600" cy="1391265"/>
          </a:xfrm>
        </p:spPr>
        <p:txBody>
          <a:bodyPr/>
          <a:lstStyle/>
          <a:p>
            <a:r>
              <a:rPr lang="en-US" sz="4000" dirty="0"/>
              <a:t> </a:t>
            </a:r>
            <a:r>
              <a:rPr lang="en-US" sz="3600" b="1" dirty="0"/>
              <a:t>All C-NET Member Programming 2018 - 2022</a:t>
            </a:r>
            <a:endParaRPr lang="en-US" sz="4000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  <a:p>
            <a:pPr lvl="1">
              <a:buFont typeface="Wingdings" pitchFamily="2" charset="2"/>
              <a:buNone/>
            </a:pPr>
            <a:r>
              <a:rPr lang="en-US" b="1" dirty="0"/>
              <a:t>		</a:t>
            </a:r>
          </a:p>
          <a:p>
            <a:pPr lvl="1">
              <a:buFont typeface="Wingdings" pitchFamily="2" charset="2"/>
              <a:buNone/>
            </a:pPr>
            <a:endParaRPr lang="en-US" sz="2400" b="1" dirty="0"/>
          </a:p>
          <a:p>
            <a:pPr lvl="1"/>
            <a:endParaRPr lang="en-US" sz="2400" b="1" dirty="0"/>
          </a:p>
          <a:p>
            <a:pPr lvl="2">
              <a:buFont typeface="Wingdings" pitchFamily="2" charset="2"/>
              <a:buNone/>
            </a:pPr>
            <a:endParaRPr lang="en-US" sz="2000" b="1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EE1E971C-3C46-045C-83A3-7EA3A0291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703195"/>
            <a:ext cx="7848600" cy="479347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5BDEC321-2B26-44C3-9347-65971B3852C8}"/>
              </a:ext>
            </a:extLst>
          </p:cNvPr>
          <p:cNvSpPr/>
          <p:nvPr/>
        </p:nvSpPr>
        <p:spPr bwMode="auto">
          <a:xfrm>
            <a:off x="3733800" y="2286000"/>
            <a:ext cx="470916" cy="1037234"/>
          </a:xfrm>
          <a:prstGeom prst="downArrow">
            <a:avLst/>
          </a:prstGeom>
          <a:solidFill>
            <a:srgbClr val="FFFF00"/>
          </a:solidFill>
          <a:ln w="19050" cap="flat" cmpd="sng" algn="ctr">
            <a:solidFill>
              <a:srgbClr val="2409C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tx1"/>
                </a:solidFill>
              </a:rPr>
              <a:t>         Online Programming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          Average # of Views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3999"/>
            <a:ext cx="8229600" cy="4953001"/>
          </a:xfrm>
        </p:spPr>
        <p:txBody>
          <a:bodyPr>
            <a:normAutofit lnSpcReduction="10000"/>
          </a:bodyPr>
          <a:lstStyle/>
          <a:p>
            <a:pPr marL="514350" indent="-457200" algn="ctr">
              <a:lnSpc>
                <a:spcPct val="80000"/>
              </a:lnSpc>
              <a:buNone/>
            </a:pPr>
            <a:r>
              <a:rPr lang="en-US" sz="2800" b="1" dirty="0"/>
              <a:t>   </a:t>
            </a: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/>
              <a:t>** Keep in mind these are only online views – </a:t>
            </a:r>
          </a:p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/>
              <a:t>cable television viewing data is not available</a:t>
            </a:r>
          </a:p>
          <a:p>
            <a:pPr marL="533400" indent="-533400">
              <a:lnSpc>
                <a:spcPct val="80000"/>
              </a:lnSpc>
            </a:pPr>
            <a:endParaRPr lang="en-US" sz="2000" b="1" dirty="0"/>
          </a:p>
          <a:p>
            <a:pPr marL="533400" indent="-533400">
              <a:lnSpc>
                <a:spcPct val="80000"/>
              </a:lnSpc>
            </a:pPr>
            <a:endParaRPr lang="en-US" sz="20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FEC0C8-87BD-466F-A6E5-EEFB2EA2D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3821"/>
              </p:ext>
            </p:extLst>
          </p:nvPr>
        </p:nvGraphicFramePr>
        <p:xfrm>
          <a:off x="762000" y="2133600"/>
          <a:ext cx="7620000" cy="3104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787">
                  <a:extLst>
                    <a:ext uri="{9D8B030D-6E8A-4147-A177-3AD203B41FA5}">
                      <a16:colId xmlns:a16="http://schemas.microsoft.com/office/drawing/2014/main" val="3650860438"/>
                    </a:ext>
                  </a:extLst>
                </a:gridCol>
                <a:gridCol w="2463030">
                  <a:extLst>
                    <a:ext uri="{9D8B030D-6E8A-4147-A177-3AD203B41FA5}">
                      <a16:colId xmlns:a16="http://schemas.microsoft.com/office/drawing/2014/main" val="1034724205"/>
                    </a:ext>
                  </a:extLst>
                </a:gridCol>
                <a:gridCol w="2078183">
                  <a:extLst>
                    <a:ext uri="{9D8B030D-6E8A-4147-A177-3AD203B41FA5}">
                      <a16:colId xmlns:a16="http://schemas.microsoft.com/office/drawing/2014/main" val="3512255240"/>
                    </a:ext>
                  </a:extLst>
                </a:gridCol>
              </a:tblGrid>
              <a:tr h="12756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400" dirty="0"/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Jan 2022 -  </a:t>
                      </a:r>
                    </a:p>
                    <a:p>
                      <a:pPr algn="ctr"/>
                      <a:r>
                        <a:rPr lang="en-US" sz="2400" dirty="0"/>
                        <a:t>March 2023</a:t>
                      </a:r>
                    </a:p>
                    <a:p>
                      <a:pPr algn="ctr"/>
                      <a:r>
                        <a:rPr lang="en-US" sz="2400" dirty="0"/>
                        <a:t>CNET1.ORG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Jan 2022 – April 2023 - YOUTUBE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063239"/>
                  </a:ext>
                </a:extLst>
              </a:tr>
              <a:tr h="78061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FERGUSON TOWNSHIP BOARD OF SUPERVISORS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AVG #  = 100.06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AVG # = 59.15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21231"/>
                  </a:ext>
                </a:extLst>
              </a:tr>
              <a:tr h="68690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FERGUSON TOWNSHIP PLANNING COMMISSION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AVG # = 70.19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520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978556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7362</TotalTime>
  <Words>851</Words>
  <Application>Microsoft Office PowerPoint</Application>
  <PresentationFormat>On-screen Show (4:3)</PresentationFormat>
  <Paragraphs>245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Textured</vt:lpstr>
      <vt:lpstr>PowerPoint Presentation</vt:lpstr>
      <vt:lpstr>     2022 Ferguson Township     Programming Usage</vt:lpstr>
      <vt:lpstr>      2022 Ferguson Township                Messaging Usage</vt:lpstr>
      <vt:lpstr>      2022 Ferguson Township                Programming</vt:lpstr>
      <vt:lpstr>Ferguson Township Programming 2018 - 2022</vt:lpstr>
      <vt:lpstr>           Ferguson Township                 Programming                  2018 - 2022</vt:lpstr>
      <vt:lpstr>                 2022 C-NET                    Highlights        </vt:lpstr>
      <vt:lpstr> All C-NET Member Programming 2018 - 2022</vt:lpstr>
      <vt:lpstr>         Online Programming           Average # of Views</vt:lpstr>
      <vt:lpstr>Franchise Basics           </vt:lpstr>
      <vt:lpstr>Franchise Basics           </vt:lpstr>
      <vt:lpstr>       How and Where               to Watch</vt:lpstr>
      <vt:lpstr>         How and Where                  to Watch</vt:lpstr>
      <vt:lpstr>         How and Where                 to Watch</vt:lpstr>
      <vt:lpstr>Help Us Help You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Hahn</dc:creator>
  <cp:lastModifiedBy>Cynthia Hahn</cp:lastModifiedBy>
  <cp:revision>154</cp:revision>
  <dcterms:created xsi:type="dcterms:W3CDTF">2020-05-27T19:27:15Z</dcterms:created>
  <dcterms:modified xsi:type="dcterms:W3CDTF">2023-04-28T20:57:01Z</dcterms:modified>
</cp:coreProperties>
</file>