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0E_C3C52572.xml" ContentType="application/vnd.ms-powerpoint.comments+xml"/>
  <Override PartName="/ppt/comments/modernComment_150_33FB5EA7.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omments/modernComment_141_B857178E.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modernComment_149_B350D3E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72" r:id="rId1"/>
    <p:sldMasterId id="2147484084" r:id="rId2"/>
  </p:sldMasterIdLst>
  <p:notesMasterIdLst>
    <p:notesMasterId r:id="rId17"/>
  </p:notesMasterIdLst>
  <p:sldIdLst>
    <p:sldId id="256" r:id="rId3"/>
    <p:sldId id="333" r:id="rId4"/>
    <p:sldId id="344" r:id="rId5"/>
    <p:sldId id="267" r:id="rId6"/>
    <p:sldId id="270" r:id="rId7"/>
    <p:sldId id="340" r:id="rId8"/>
    <p:sldId id="269" r:id="rId9"/>
    <p:sldId id="336" r:id="rId10"/>
    <p:sldId id="337" r:id="rId11"/>
    <p:sldId id="321" r:id="rId12"/>
    <p:sldId id="264" r:id="rId13"/>
    <p:sldId id="327" r:id="rId14"/>
    <p:sldId id="326" r:id="rId15"/>
    <p:sldId id="32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0B9270-F282-1723-B4D0-F2D9B1F0728E}" name="Lori Miller" initials="LM" userId="S::lmiller@catabus.com::c506cb0f-a3b9-4374-9c04-f454c9e9d112" providerId="AD"/>
  <p188:author id="{9E910679-8705-5FB2-37FF-4A06846186F1}" name="David Rishel" initials="DR" userId="S::drishel@catabus.com::78d7cf16-02bb-4487-b70c-2b883db00f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6" d="100"/>
          <a:sy n="156" d="100"/>
        </p:scale>
        <p:origin x="444"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Ridership</c:v>
                </c:pt>
              </c:strCache>
            </c:strRef>
          </c:tx>
          <c:spPr>
            <a:ln w="3175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Sheet1!$A$2:$A$14</c:f>
              <c:strCache>
                <c:ptCount val="13"/>
                <c:pt idx="0">
                  <c:v>2010/11               </c:v>
                </c:pt>
                <c:pt idx="1">
                  <c:v>2011/12               </c:v>
                </c:pt>
                <c:pt idx="2">
                  <c:v>2012/13               </c:v>
                </c:pt>
                <c:pt idx="3">
                  <c:v>2013/14               </c:v>
                </c:pt>
                <c:pt idx="4">
                  <c:v>2014/15               </c:v>
                </c:pt>
                <c:pt idx="5">
                  <c:v>2015/16               </c:v>
                </c:pt>
                <c:pt idx="6">
                  <c:v>2016/17               </c:v>
                </c:pt>
                <c:pt idx="7">
                  <c:v>2017/18               </c:v>
                </c:pt>
                <c:pt idx="8">
                  <c:v>2018/19               </c:v>
                </c:pt>
                <c:pt idx="9">
                  <c:v>2019/20               </c:v>
                </c:pt>
                <c:pt idx="10">
                  <c:v>2020/21               </c:v>
                </c:pt>
                <c:pt idx="11">
                  <c:v>2021/22               </c:v>
                </c:pt>
                <c:pt idx="12">
                  <c:v>2022/23               </c:v>
                </c:pt>
              </c:strCache>
            </c:strRef>
          </c:cat>
          <c:val>
            <c:numRef>
              <c:f>Sheet1!$B$2:$B$14</c:f>
              <c:numCache>
                <c:formatCode>#,##0</c:formatCode>
                <c:ptCount val="13"/>
                <c:pt idx="0">
                  <c:v>7186623</c:v>
                </c:pt>
                <c:pt idx="1">
                  <c:v>7037600</c:v>
                </c:pt>
                <c:pt idx="2">
                  <c:v>7107393</c:v>
                </c:pt>
                <c:pt idx="3">
                  <c:v>7363391</c:v>
                </c:pt>
                <c:pt idx="4">
                  <c:v>7364642</c:v>
                </c:pt>
                <c:pt idx="5">
                  <c:v>7055328</c:v>
                </c:pt>
                <c:pt idx="6">
                  <c:v>6914167</c:v>
                </c:pt>
                <c:pt idx="7">
                  <c:v>6504972</c:v>
                </c:pt>
                <c:pt idx="8">
                  <c:v>6413232</c:v>
                </c:pt>
                <c:pt idx="9">
                  <c:v>5055456</c:v>
                </c:pt>
                <c:pt idx="10">
                  <c:v>675051</c:v>
                </c:pt>
                <c:pt idx="11">
                  <c:v>3589731</c:v>
                </c:pt>
                <c:pt idx="12">
                  <c:v>4389526</c:v>
                </c:pt>
              </c:numCache>
            </c:numRef>
          </c:val>
          <c:smooth val="0"/>
          <c:extLst>
            <c:ext xmlns:c16="http://schemas.microsoft.com/office/drawing/2014/chart" uri="{C3380CC4-5D6E-409C-BE32-E72D297353CC}">
              <c16:uniqueId val="{00000000-974B-4A50-A1E9-EF27EE48973D}"/>
            </c:ext>
          </c:extLst>
        </c:ser>
        <c:dLbls>
          <c:dLblPos val="ctr"/>
          <c:showLegendKey val="0"/>
          <c:showVal val="1"/>
          <c:showCatName val="0"/>
          <c:showSerName val="0"/>
          <c:showPercent val="0"/>
          <c:showBubbleSize val="0"/>
        </c:dLbls>
        <c:smooth val="0"/>
        <c:axId val="173575280"/>
        <c:axId val="173573640"/>
      </c:lineChart>
      <c:catAx>
        <c:axId val="17357528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73573640"/>
        <c:crosses val="autoZero"/>
        <c:auto val="1"/>
        <c:lblAlgn val="ctr"/>
        <c:lblOffset val="100"/>
        <c:noMultiLvlLbl val="0"/>
      </c:catAx>
      <c:valAx>
        <c:axId val="17357364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73575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tx1">
                  <a:lumMod val="85000"/>
                  <a:lumOff val="15000"/>
                </a:schemeClr>
              </a:solidFill>
              <a:ln>
                <a:solidFill>
                  <a:srgbClr val="FFFF00"/>
                </a:solid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a:contourClr>
                  <a:srgbClr val="FFFF00"/>
                </a:contourClr>
              </a:sp3d>
            </c:spPr>
            <c:extLst>
              <c:ext xmlns:c16="http://schemas.microsoft.com/office/drawing/2014/chart" uri="{C3380CC4-5D6E-409C-BE32-E72D297353CC}">
                <c16:uniqueId val="{00000001-04D5-4E5B-9A56-042FDFEBAA34}"/>
              </c:ext>
            </c:extLst>
          </c:dPt>
          <c:dPt>
            <c:idx val="1"/>
            <c:bubble3D val="0"/>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c:spPr>
            <c:extLst>
              <c:ext xmlns:c16="http://schemas.microsoft.com/office/drawing/2014/chart" uri="{C3380CC4-5D6E-409C-BE32-E72D297353CC}">
                <c16:uniqueId val="{00000003-04D5-4E5B-9A56-042FDFEBAA34}"/>
              </c:ext>
            </c:extLst>
          </c:dPt>
          <c:dPt>
            <c:idx val="2"/>
            <c:bubble3D val="0"/>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c:spPr>
            <c:extLst>
              <c:ext xmlns:c16="http://schemas.microsoft.com/office/drawing/2014/chart" uri="{C3380CC4-5D6E-409C-BE32-E72D297353CC}">
                <c16:uniqueId val="{00000005-04D5-4E5B-9A56-042FDFEBAA34}"/>
              </c:ext>
            </c:extLst>
          </c:dPt>
          <c:dPt>
            <c:idx val="3"/>
            <c:bubble3D val="0"/>
            <c:spPr>
              <a:solidFill>
                <a:srgbClr val="00B0F0"/>
              </a:soli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c:spPr>
            <c:extLst>
              <c:ext xmlns:c16="http://schemas.microsoft.com/office/drawing/2014/chart" uri="{C3380CC4-5D6E-409C-BE32-E72D297353CC}">
                <c16:uniqueId val="{00000007-04D5-4E5B-9A56-042FDFEBAA34}"/>
              </c:ext>
            </c:extLst>
          </c:dPt>
          <c:dPt>
            <c:idx val="4"/>
            <c:bubble3D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c:spPr>
            <c:extLst>
              <c:ext xmlns:c16="http://schemas.microsoft.com/office/drawing/2014/chart" uri="{C3380CC4-5D6E-409C-BE32-E72D297353CC}">
                <c16:uniqueId val="{00000009-04D5-4E5B-9A56-042FDFEBAA34}"/>
              </c:ext>
            </c:extLst>
          </c:dPt>
          <c:dPt>
            <c:idx val="5"/>
            <c:bubble3D val="0"/>
            <c:spPr>
              <a:solidFill>
                <a:schemeClr val="accent2"/>
              </a:solidFill>
              <a:ln>
                <a:noFill/>
              </a:ln>
              <a:effectLst>
                <a:outerShdw blurRad="57150" dist="19050" dir="5400000" algn="ctr" rotWithShape="0">
                  <a:srgbClr val="000000">
                    <a:alpha val="63000"/>
                  </a:srgbClr>
                </a:outerShdw>
              </a:effectLst>
              <a:scene3d>
                <a:camera prst="orthographicFront">
                  <a:rot lat="0" lon="0" rev="0"/>
                </a:camera>
                <a:lightRig rig="threePt" dir="tl">
                  <a:rot lat="0" lon="0" rev="1200000"/>
                </a:lightRig>
              </a:scene3d>
              <a:sp3d/>
            </c:spPr>
            <c:extLst>
              <c:ext xmlns:c16="http://schemas.microsoft.com/office/drawing/2014/chart" uri="{C3380CC4-5D6E-409C-BE32-E72D297353CC}">
                <c16:uniqueId val="{0000000B-04D5-4E5B-9A56-042FDFEBAA34}"/>
              </c:ext>
            </c:extLst>
          </c:dPt>
          <c:dLbls>
            <c:dLbl>
              <c:idx val="5"/>
              <c:layout>
                <c:manualLayout>
                  <c:x val="6.9581570286788907E-2"/>
                  <c:y val="-3.11750599520383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4D5-4E5B-9A56-042FDFEBAA34}"/>
                </c:ext>
              </c:extLst>
            </c:dLbl>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Sheet1!$A$1:$A$6</c:f>
              <c:strCache>
                <c:ptCount val="6"/>
                <c:pt idx="0">
                  <c:v>Farebox Revenues</c:v>
                </c:pt>
                <c:pt idx="1">
                  <c:v>Contract Revenues</c:v>
                </c:pt>
                <c:pt idx="2">
                  <c:v>Other Revenues</c:v>
                </c:pt>
                <c:pt idx="3">
                  <c:v>Subsidies</c:v>
                </c:pt>
                <c:pt idx="4">
                  <c:v>Local Match</c:v>
                </c:pt>
                <c:pt idx="5">
                  <c:v>Deficit</c:v>
                </c:pt>
              </c:strCache>
            </c:strRef>
          </c:cat>
          <c:val>
            <c:numRef>
              <c:f>Sheet1!$B$1:$B$6</c:f>
              <c:numCache>
                <c:formatCode>_("$"* #,##0_);_("$"* \(#,##0\);_("$"* "-"??_);_(@_)</c:formatCode>
                <c:ptCount val="6"/>
                <c:pt idx="0">
                  <c:v>1908120</c:v>
                </c:pt>
                <c:pt idx="1">
                  <c:v>5371523</c:v>
                </c:pt>
                <c:pt idx="2">
                  <c:v>357000</c:v>
                </c:pt>
                <c:pt idx="3">
                  <c:v>15570561</c:v>
                </c:pt>
                <c:pt idx="4">
                  <c:v>774576</c:v>
                </c:pt>
                <c:pt idx="5">
                  <c:v>1811778</c:v>
                </c:pt>
              </c:numCache>
            </c:numRef>
          </c:val>
          <c:extLst>
            <c:ext xmlns:c16="http://schemas.microsoft.com/office/drawing/2014/chart" uri="{C3380CC4-5D6E-409C-BE32-E72D297353CC}">
              <c16:uniqueId val="{0000000C-04D5-4E5B-9A56-042FDFEBAA34}"/>
            </c:ext>
          </c:extLst>
        </c:ser>
        <c:dLbls>
          <c:dLblPos val="inEnd"/>
          <c:showLegendKey val="0"/>
          <c:showVal val="0"/>
          <c:showCatName val="0"/>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omments/modernComment_10E_C3C52572.xml><?xml version="1.0" encoding="utf-8"?>
<p188:cmLst xmlns:a="http://schemas.openxmlformats.org/drawingml/2006/main" xmlns:r="http://schemas.openxmlformats.org/officeDocument/2006/relationships" xmlns:p188="http://schemas.microsoft.com/office/powerpoint/2018/8/main">
  <p188:cm id="{6D2882F2-C5A5-4035-B65F-1D286F537B0C}" authorId="{9E910679-8705-5FB2-37FF-4A06846186F1}" created="2023-07-19T00:25:36.698">
    <pc:sldMkLst xmlns:pc="http://schemas.microsoft.com/office/powerpoint/2013/main/command">
      <pc:docMk/>
      <pc:sldMk cId="3284477298" sldId="270"/>
    </pc:sldMkLst>
    <p188:replyLst>
      <p188:reply id="{B5E8894F-CCFB-433C-93FB-D599AB40ECDE}" authorId="{CF0B9270-F282-1723-B4D0-F2D9B1F0728E}" created="2023-07-19T14:41:55.625">
        <p188:txBody>
          <a:bodyPr/>
          <a:lstStyle/>
          <a:p>
            <a:r>
              <a:rPr lang="en-US"/>
              <a:t>I removed the transfer comment on the 5th bullet</a:t>
            </a:r>
          </a:p>
        </p188:txBody>
      </p188:reply>
    </p188:replyLst>
    <p188:txBody>
      <a:bodyPr/>
      <a:lstStyle/>
      <a:p>
        <a:r>
          <a:rPr lang="en-US"/>
          <a:t>To answer Kimberly's question, I wrote these based on things we and the Board have discussed.  Honestly, this was partly why I was asking for feedback last week because I knew some things here were a little new, or at least new on paper.  Frankly, most of these are transit fundamentals, with the exception of optimizing transfers, that is entirely my opinion, based on our service area.  If you all feel it is too bold we can take it out.</a:t>
        </a:r>
      </a:p>
    </p188:txBody>
  </p188:cm>
</p188:cmLst>
</file>

<file path=ppt/comments/modernComment_141_B857178E.xml><?xml version="1.0" encoding="utf-8"?>
<p188:cmLst xmlns:a="http://schemas.openxmlformats.org/drawingml/2006/main" xmlns:r="http://schemas.openxmlformats.org/officeDocument/2006/relationships" xmlns:p188="http://schemas.microsoft.com/office/powerpoint/2018/8/main">
  <p188:cm id="{DF7FF496-E050-421A-84DD-E87E589A6793}" authorId="{9E910679-8705-5FB2-37FF-4A06846186F1}" created="2023-07-19T00:29:51.810">
    <pc:sldMkLst xmlns:pc="http://schemas.microsoft.com/office/powerpoint/2013/main/command">
      <pc:docMk/>
      <pc:sldMk cId="3092715406" sldId="321"/>
    </pc:sldMkLst>
    <p188:replyLst>
      <p188:reply id="{C33FA762-58DB-4A56-A370-580C06693A6E}" authorId="{CF0B9270-F282-1723-B4D0-F2D9B1F0728E}" created="2023-07-19T14:46:54.787">
        <p188:txBody>
          <a:bodyPr/>
          <a:lstStyle/>
          <a:p>
            <a:r>
              <a:rPr lang="en-US"/>
              <a:t>I've reached out to Derek for confirmation on this question and any necessary adjustments</a:t>
            </a:r>
          </a:p>
        </p188:txBody>
      </p188:reply>
    </p188:replyLst>
    <p188:txBody>
      <a:bodyPr/>
      <a:lstStyle/>
      <a:p>
        <a:r>
          <a:rPr lang="en-US"/>
          <a:t>Per Kimberly's comment, are these our public facing numbers?</a:t>
        </a:r>
      </a:p>
    </p188:txBody>
  </p188:cm>
</p188:cmLst>
</file>

<file path=ppt/comments/modernComment_149_B350D3ED.xml><?xml version="1.0" encoding="utf-8"?>
<p188:cmLst xmlns:a="http://schemas.openxmlformats.org/drawingml/2006/main" xmlns:r="http://schemas.openxmlformats.org/officeDocument/2006/relationships" xmlns:p188="http://schemas.microsoft.com/office/powerpoint/2018/8/main">
  <p188:cm id="{42C9E734-1E2B-4227-A227-90146C682F16}" authorId="{9E910679-8705-5FB2-37FF-4A06846186F1}" created="2023-07-19T00:31:50.624">
    <ac:deMkLst xmlns:ac="http://schemas.microsoft.com/office/drawing/2013/main/command">
      <pc:docMk xmlns:pc="http://schemas.microsoft.com/office/powerpoint/2013/main/command"/>
      <pc:sldMk xmlns:pc="http://schemas.microsoft.com/office/powerpoint/2013/main/command" cId="3008418797" sldId="329"/>
      <ac:spMk id="73" creationId="{19D4B3D7-30C3-9F9B-7F1D-C99271E2D724}"/>
    </ac:deMkLst>
    <p188:txBody>
      <a:bodyPr/>
      <a:lstStyle/>
      <a:p>
        <a:r>
          <a:rPr lang="en-US"/>
          <a:t>Thanks for these months, bit are they realistic?  Let's just change that to Fall</a:t>
        </a:r>
      </a:p>
    </p188:txBody>
  </p188:cm>
</p188:cmLst>
</file>

<file path=ppt/comments/modernComment_150_33FB5EA7.xml><?xml version="1.0" encoding="utf-8"?>
<p188:cmLst xmlns:a="http://schemas.openxmlformats.org/drawingml/2006/main" xmlns:r="http://schemas.openxmlformats.org/officeDocument/2006/relationships" xmlns:p188="http://schemas.microsoft.com/office/powerpoint/2018/8/main">
  <p188:cm id="{38AB0DB3-6727-4103-B21B-56295682F4A5}" authorId="{9E910679-8705-5FB2-37FF-4A06846186F1}" created="2023-07-19T00:29:04.779">
    <pc:sldMkLst xmlns:pc="http://schemas.microsoft.com/office/powerpoint/2013/main/command">
      <pc:docMk/>
      <pc:sldMk cId="872111783" sldId="336"/>
    </pc:sldMkLst>
    <p188:txBody>
      <a:bodyPr/>
      <a:lstStyle/>
      <a:p>
        <a:r>
          <a:rPr lang="en-US"/>
          <a:t>Great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714CA-335E-4A71-A891-8EA9ED32C205}"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2D799-5E80-48CD-B8E7-FFF3D580AB33}" type="slidenum">
              <a:rPr lang="en-US" smtClean="0"/>
              <a:t>‹#›</a:t>
            </a:fld>
            <a:endParaRPr lang="en-US"/>
          </a:p>
        </p:txBody>
      </p:sp>
    </p:spTree>
    <p:extLst>
      <p:ext uri="{BB962C8B-B14F-4D97-AF65-F5344CB8AC3E}">
        <p14:creationId xmlns:p14="http://schemas.microsoft.com/office/powerpoint/2010/main" val="120977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CD6DA9-9F8A-0D48-8C04-839AEE01D4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476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5586B75A-687E-405C-8A0B-8D00578BA2C3}" type="datetimeFigureOut">
              <a:rPr lang="en-US" smtClean="0"/>
              <a:pPr/>
              <a:t>8/15/2023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332826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4886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5586B75A-687E-405C-8A0B-8D00578BA2C3}" type="datetimeFigureOut">
              <a:rPr lang="en-US" smtClean="0"/>
              <a:pPr/>
              <a:t>8/15/2023</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407692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7EBAEBF-F673-9C45-81FA-FF3779D94ED3}" type="datetimeFigureOut">
              <a:rPr lang="en-US" smtClean="0"/>
              <a:t>8/15/2023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11D1509-D2EE-BC4A-8162-1B0D7AC50383}" type="slidenum">
              <a:rPr lang="en-US" smtClean="0"/>
              <a:t>‹#›</a:t>
            </a:fld>
            <a:endParaRPr lang="en-US"/>
          </a:p>
        </p:txBody>
      </p:sp>
    </p:spTree>
    <p:extLst>
      <p:ext uri="{BB962C8B-B14F-4D97-AF65-F5344CB8AC3E}">
        <p14:creationId xmlns:p14="http://schemas.microsoft.com/office/powerpoint/2010/main" val="3850049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EBAEBF-F673-9C45-81FA-FF3779D94ED3}"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611D1509-D2EE-BC4A-8162-1B0D7AC50383}" type="slidenum">
              <a:rPr lang="en-US" smtClean="0"/>
              <a:t>‹#›</a:t>
            </a:fld>
            <a:endParaRPr lang="en-US"/>
          </a:p>
        </p:txBody>
      </p:sp>
    </p:spTree>
    <p:extLst>
      <p:ext uri="{BB962C8B-B14F-4D97-AF65-F5344CB8AC3E}">
        <p14:creationId xmlns:p14="http://schemas.microsoft.com/office/powerpoint/2010/main" val="3067467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7EBAEBF-F673-9C45-81FA-FF3779D94ED3}" type="datetimeFigureOut">
              <a:rPr lang="en-US" smtClean="0"/>
              <a:t>8/15/2023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11D1509-D2EE-BC4A-8162-1B0D7AC50383}" type="slidenum">
              <a:rPr lang="en-US" smtClean="0"/>
              <a:t>‹#›</a:t>
            </a:fld>
            <a:endParaRPr lang="en-US"/>
          </a:p>
        </p:txBody>
      </p:sp>
    </p:spTree>
    <p:extLst>
      <p:ext uri="{BB962C8B-B14F-4D97-AF65-F5344CB8AC3E}">
        <p14:creationId xmlns:p14="http://schemas.microsoft.com/office/powerpoint/2010/main" val="415539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EBAEBF-F673-9C45-81FA-FF3779D94ED3}"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D1509-D2EE-BC4A-8162-1B0D7AC50383}" type="slidenum">
              <a:rPr lang="en-US" smtClean="0"/>
              <a:t>‹#›</a:t>
            </a:fld>
            <a:endParaRPr lang="en-US"/>
          </a:p>
        </p:txBody>
      </p:sp>
    </p:spTree>
    <p:extLst>
      <p:ext uri="{BB962C8B-B14F-4D97-AF65-F5344CB8AC3E}">
        <p14:creationId xmlns:p14="http://schemas.microsoft.com/office/powerpoint/2010/main" val="1965566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EBAEBF-F673-9C45-81FA-FF3779D94ED3}" type="datetimeFigureOut">
              <a:rPr lang="en-US" smtClean="0"/>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1D1509-D2EE-BC4A-8162-1B0D7AC50383}" type="slidenum">
              <a:rPr lang="en-US" smtClean="0"/>
              <a:t>‹#›</a:t>
            </a:fld>
            <a:endParaRPr lang="en-US"/>
          </a:p>
        </p:txBody>
      </p:sp>
    </p:spTree>
    <p:extLst>
      <p:ext uri="{BB962C8B-B14F-4D97-AF65-F5344CB8AC3E}">
        <p14:creationId xmlns:p14="http://schemas.microsoft.com/office/powerpoint/2010/main" val="4287692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7EBAEBF-F673-9C45-81FA-FF3779D94ED3}" type="datetimeFigureOut">
              <a:rPr lang="en-US" smtClean="0"/>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1D1509-D2EE-BC4A-8162-1B0D7AC50383}" type="slidenum">
              <a:rPr lang="en-US" smtClean="0"/>
              <a:t>‹#›</a:t>
            </a:fld>
            <a:endParaRPr lang="en-US"/>
          </a:p>
        </p:txBody>
      </p:sp>
    </p:spTree>
    <p:extLst>
      <p:ext uri="{BB962C8B-B14F-4D97-AF65-F5344CB8AC3E}">
        <p14:creationId xmlns:p14="http://schemas.microsoft.com/office/powerpoint/2010/main" val="3064370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BAEBF-F673-9C45-81FA-FF3779D94ED3}" type="datetimeFigureOut">
              <a:rPr lang="en-US" smtClean="0"/>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1D1509-D2EE-BC4A-8162-1B0D7AC50383}" type="slidenum">
              <a:rPr lang="en-US" smtClean="0"/>
              <a:t>‹#›</a:t>
            </a:fld>
            <a:endParaRPr lang="en-US"/>
          </a:p>
        </p:txBody>
      </p:sp>
    </p:spTree>
    <p:extLst>
      <p:ext uri="{BB962C8B-B14F-4D97-AF65-F5344CB8AC3E}">
        <p14:creationId xmlns:p14="http://schemas.microsoft.com/office/powerpoint/2010/main" val="2994721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7EBAEBF-F673-9C45-81FA-FF3779D94ED3}" type="datetimeFigureOut">
              <a:rPr lang="en-US" smtClean="0"/>
              <a:t>8/15/2023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11D1509-D2EE-BC4A-8162-1B0D7AC50383}" type="slidenum">
              <a:rPr lang="en-US" smtClean="0"/>
              <a:t>‹#›</a:t>
            </a:fld>
            <a:endParaRPr lang="en-US"/>
          </a:p>
        </p:txBody>
      </p:sp>
    </p:spTree>
    <p:extLst>
      <p:ext uri="{BB962C8B-B14F-4D97-AF65-F5344CB8AC3E}">
        <p14:creationId xmlns:p14="http://schemas.microsoft.com/office/powerpoint/2010/main" val="4180225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046651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EBAEBF-F673-9C45-81FA-FF3779D94ED3}"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D1509-D2EE-BC4A-8162-1B0D7AC50383}" type="slidenum">
              <a:rPr lang="en-US" smtClean="0"/>
              <a:t>‹#›</a:t>
            </a:fld>
            <a:endParaRPr lang="en-US"/>
          </a:p>
        </p:txBody>
      </p:sp>
    </p:spTree>
    <p:extLst>
      <p:ext uri="{BB962C8B-B14F-4D97-AF65-F5344CB8AC3E}">
        <p14:creationId xmlns:p14="http://schemas.microsoft.com/office/powerpoint/2010/main" val="361283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EBAEBF-F673-9C45-81FA-FF3779D94ED3}"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D1509-D2EE-BC4A-8162-1B0D7AC50383}" type="slidenum">
              <a:rPr lang="en-US" smtClean="0"/>
              <a:t>‹#›</a:t>
            </a:fld>
            <a:endParaRPr lang="en-US"/>
          </a:p>
        </p:txBody>
      </p:sp>
    </p:spTree>
    <p:extLst>
      <p:ext uri="{BB962C8B-B14F-4D97-AF65-F5344CB8AC3E}">
        <p14:creationId xmlns:p14="http://schemas.microsoft.com/office/powerpoint/2010/main" val="2859037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07EBAEBF-F673-9C45-81FA-FF3779D94ED3}" type="datetimeFigureOut">
              <a:rPr lang="en-US" smtClean="0"/>
              <a:t>8/15/2023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11D1509-D2EE-BC4A-8162-1B0D7AC50383}" type="slidenum">
              <a:rPr lang="en-US" smtClean="0"/>
              <a:t>‹#›</a:t>
            </a:fld>
            <a:endParaRPr lang="en-US"/>
          </a:p>
        </p:txBody>
      </p:sp>
    </p:spTree>
    <p:extLst>
      <p:ext uri="{BB962C8B-B14F-4D97-AF65-F5344CB8AC3E}">
        <p14:creationId xmlns:p14="http://schemas.microsoft.com/office/powerpoint/2010/main" val="56563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5586B75A-687E-405C-8A0B-8D00578BA2C3}" type="datetimeFigureOut">
              <a:rPr lang="en-US" smtClean="0"/>
              <a:pPr/>
              <a:t>8/15/2023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21461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5586B75A-687E-405C-8A0B-8D00578BA2C3}" type="datetimeFigureOut">
              <a:rPr lang="en-US" smtClean="0"/>
              <a:pPr/>
              <a:t>8/15/2023</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8066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5586B75A-687E-405C-8A0B-8D00578BA2C3}" type="datetimeFigureOut">
              <a:rPr lang="en-US" smtClean="0"/>
              <a:pPr/>
              <a:t>8/15/2023</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3808951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5586B75A-687E-405C-8A0B-8D00578BA2C3}" type="datetimeFigureOut">
              <a:rPr lang="en-US" smtClean="0"/>
              <a:pPr/>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837009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5586B75A-687E-405C-8A0B-8D00578BA2C3}" type="datetimeFigureOut">
              <a:rPr lang="en-US" smtClean="0"/>
              <a:pPr/>
              <a:t>8/15/2023</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51740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308321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5586B75A-687E-405C-8A0B-8D00578BA2C3}" type="datetimeFigureOut">
              <a:rPr lang="en-US" smtClean="0"/>
              <a:pPr/>
              <a:t>8/15/2023</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03342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5586B75A-687E-405C-8A0B-8D00578BA2C3}" type="datetimeFigureOut">
              <a:rPr lang="en-US" smtClean="0"/>
              <a:pPr/>
              <a:t>8/15/2023</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18510905"/>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7EBAEBF-F673-9C45-81FA-FF3779D94ED3}" type="datetimeFigureOut">
              <a:rPr lang="en-US" smtClean="0"/>
              <a:t>8/15/2023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11D1509-D2EE-BC4A-8162-1B0D7AC50383}"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67351120"/>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41_B857178E.xml"/><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chart" Target="../charts/char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49_B350D3ED.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E_C3C5257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50_33FB5EA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1B9AAC8E-C909-5F9E-6B8D-323A357827E5}"/>
              </a:ext>
            </a:extLst>
          </p:cNvPr>
          <p:cNvPicPr>
            <a:picLocks noChangeAspect="1"/>
          </p:cNvPicPr>
          <p:nvPr/>
        </p:nvPicPr>
        <p:blipFill>
          <a:blip r:embed="rId2"/>
          <a:stretch>
            <a:fillRect/>
          </a:stretch>
        </p:blipFill>
        <p:spPr>
          <a:xfrm>
            <a:off x="926635" y="458108"/>
            <a:ext cx="10338729" cy="3230853"/>
          </a:xfrm>
          <a:prstGeom prst="rect">
            <a:avLst/>
          </a:prstGeom>
          <a:solidFill>
            <a:srgbClr val="FF0000"/>
          </a:solidFill>
          <a:ln w="12700">
            <a:noFill/>
          </a:ln>
        </p:spPr>
      </p:pic>
      <p:sp>
        <p:nvSpPr>
          <p:cNvPr id="2" name="Title 1">
            <a:extLst>
              <a:ext uri="{FF2B5EF4-FFF2-40B4-BE49-F238E27FC236}">
                <a16:creationId xmlns:a16="http://schemas.microsoft.com/office/drawing/2014/main" id="{4174F920-9379-5707-0337-1E25B4BEC135}"/>
              </a:ext>
            </a:extLst>
          </p:cNvPr>
          <p:cNvSpPr>
            <a:spLocks noGrp="1"/>
          </p:cNvSpPr>
          <p:nvPr>
            <p:ph type="ctrTitle"/>
          </p:nvPr>
        </p:nvSpPr>
        <p:spPr>
          <a:xfrm>
            <a:off x="3902756" y="2861892"/>
            <a:ext cx="8833655" cy="727748"/>
          </a:xfrm>
        </p:spPr>
        <p:txBody>
          <a:bodyPr>
            <a:normAutofit/>
          </a:bodyPr>
          <a:lstStyle/>
          <a:p>
            <a:r>
              <a:rPr lang="en-US" sz="2800">
                <a:solidFill>
                  <a:schemeClr val="tx1"/>
                </a:solidFill>
              </a:rPr>
              <a:t>Centre Area Transportation Authority</a:t>
            </a:r>
          </a:p>
        </p:txBody>
      </p:sp>
      <p:sp>
        <p:nvSpPr>
          <p:cNvPr id="3" name="Subtitle 2">
            <a:extLst>
              <a:ext uri="{FF2B5EF4-FFF2-40B4-BE49-F238E27FC236}">
                <a16:creationId xmlns:a16="http://schemas.microsoft.com/office/drawing/2014/main" id="{C38B4185-7F30-1957-B521-75165F62E196}"/>
              </a:ext>
            </a:extLst>
          </p:cNvPr>
          <p:cNvSpPr>
            <a:spLocks noGrp="1"/>
          </p:cNvSpPr>
          <p:nvPr>
            <p:ph type="subTitle" idx="1"/>
          </p:nvPr>
        </p:nvSpPr>
        <p:spPr>
          <a:xfrm>
            <a:off x="1792937" y="4816025"/>
            <a:ext cx="8724700" cy="727748"/>
          </a:xfrm>
        </p:spPr>
        <p:txBody>
          <a:bodyPr>
            <a:normAutofit/>
          </a:bodyPr>
          <a:lstStyle/>
          <a:p>
            <a:endParaRPr lang="en-US" sz="1600" b="1" dirty="0">
              <a:solidFill>
                <a:schemeClr val="tx1"/>
              </a:solidFill>
            </a:endParaRPr>
          </a:p>
        </p:txBody>
      </p:sp>
      <p:sp>
        <p:nvSpPr>
          <p:cNvPr id="4" name="Title 1">
            <a:extLst>
              <a:ext uri="{FF2B5EF4-FFF2-40B4-BE49-F238E27FC236}">
                <a16:creationId xmlns:a16="http://schemas.microsoft.com/office/drawing/2014/main" id="{2CA6A139-7355-0ACE-BE4A-DBACA49408DA}"/>
              </a:ext>
            </a:extLst>
          </p:cNvPr>
          <p:cNvSpPr txBox="1">
            <a:spLocks/>
          </p:cNvSpPr>
          <p:nvPr/>
        </p:nvSpPr>
        <p:spPr>
          <a:xfrm>
            <a:off x="1792937" y="4192923"/>
            <a:ext cx="8833655" cy="727748"/>
          </a:xfrm>
          <a:prstGeom prst="rect">
            <a:avLst/>
          </a:prstGeom>
        </p:spPr>
        <p:txBody>
          <a:bodyPr vert="horz" lIns="228600" tIns="228600" rIns="228600" bIns="0" rtlCol="0" anchor="b">
            <a:normAutofit fontScale="97500"/>
          </a:bodyPr>
          <a:lstStyle>
            <a:lvl1pPr algn="ctr" defTabSz="914400" rtl="0" eaLnBrk="1" latinLnBrk="0" hangingPunct="1">
              <a:lnSpc>
                <a:spcPct val="80000"/>
              </a:lnSpc>
              <a:spcBef>
                <a:spcPct val="0"/>
              </a:spcBef>
              <a:buNone/>
              <a:defRPr sz="5400" b="0" i="0" kern="1200" cap="none" spc="-150">
                <a:solidFill>
                  <a:srgbClr val="FFFEFF"/>
                </a:solidFill>
                <a:effectLst/>
                <a:latin typeface="+mj-lt"/>
                <a:ea typeface="+mj-ea"/>
                <a:cs typeface="+mj-cs"/>
              </a:defRPr>
            </a:lvl1pPr>
          </a:lstStyle>
          <a:p>
            <a:endParaRPr lang="en-US" sz="4000" b="1">
              <a:solidFill>
                <a:schemeClr val="tx1"/>
              </a:solidFill>
            </a:endParaRPr>
          </a:p>
        </p:txBody>
      </p:sp>
      <p:sp>
        <p:nvSpPr>
          <p:cNvPr id="7" name="TextBox 6">
            <a:extLst>
              <a:ext uri="{FF2B5EF4-FFF2-40B4-BE49-F238E27FC236}">
                <a16:creationId xmlns:a16="http://schemas.microsoft.com/office/drawing/2014/main" id="{2BF52EE4-A55F-D60D-1D36-135DFAE03788}"/>
              </a:ext>
            </a:extLst>
          </p:cNvPr>
          <p:cNvSpPr txBox="1"/>
          <p:nvPr/>
        </p:nvSpPr>
        <p:spPr>
          <a:xfrm>
            <a:off x="2068643" y="4092457"/>
            <a:ext cx="8330420" cy="830997"/>
          </a:xfrm>
          <a:prstGeom prst="rect">
            <a:avLst/>
          </a:prstGeom>
          <a:noFill/>
        </p:spPr>
        <p:txBody>
          <a:bodyPr wrap="square" lIns="91440" tIns="45720" rIns="91440" bIns="45720" anchor="t">
            <a:spAutoFit/>
          </a:bodyPr>
          <a:lstStyle/>
          <a:p>
            <a:pPr algn="ctr"/>
            <a:r>
              <a:rPr lang="en-US" sz="4800" b="1" dirty="0">
                <a:solidFill>
                  <a:srgbClr val="000000"/>
                </a:solidFill>
                <a:latin typeface="Calibri Light"/>
                <a:cs typeface="Calibri Light"/>
              </a:rPr>
              <a:t>System Overview </a:t>
            </a:r>
            <a:endParaRPr lang="en-US" sz="4800" b="1" dirty="0">
              <a:latin typeface="Calibri Light"/>
              <a:cs typeface="Calibri Light"/>
            </a:endParaRPr>
          </a:p>
        </p:txBody>
      </p:sp>
    </p:spTree>
    <p:extLst>
      <p:ext uri="{BB962C8B-B14F-4D97-AF65-F5344CB8AC3E}">
        <p14:creationId xmlns:p14="http://schemas.microsoft.com/office/powerpoint/2010/main" val="1336257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A0B4B8-8895-1657-B518-7824453627FF}"/>
              </a:ext>
            </a:extLst>
          </p:cNvPr>
          <p:cNvSpPr>
            <a:spLocks noGrp="1"/>
          </p:cNvSpPr>
          <p:nvPr>
            <p:ph type="title"/>
          </p:nvPr>
        </p:nvSpPr>
        <p:spPr/>
        <p:txBody>
          <a:bodyPr/>
          <a:lstStyle/>
          <a:p>
            <a:r>
              <a:rPr lang="en-US"/>
              <a:t>CATA’s Fiscal year 2023/24 proposed BUDGET</a:t>
            </a:r>
          </a:p>
        </p:txBody>
      </p:sp>
      <p:sp>
        <p:nvSpPr>
          <p:cNvPr id="5" name="Text Placeholder 4">
            <a:extLst>
              <a:ext uri="{FF2B5EF4-FFF2-40B4-BE49-F238E27FC236}">
                <a16:creationId xmlns:a16="http://schemas.microsoft.com/office/drawing/2014/main" id="{F9CC5AB3-5540-C373-7F16-DAA8CA7CC899}"/>
              </a:ext>
            </a:extLst>
          </p:cNvPr>
          <p:cNvSpPr>
            <a:spLocks noGrp="1"/>
          </p:cNvSpPr>
          <p:nvPr>
            <p:ph type="body" idx="1"/>
          </p:nvPr>
        </p:nvSpPr>
        <p:spPr/>
        <p:txBody>
          <a:bodyPr/>
          <a:lstStyle/>
          <a:p>
            <a:pPr algn="ctr"/>
            <a:r>
              <a:rPr lang="en-US"/>
              <a:t>CATA’s Cost Per Revenue Hour</a:t>
            </a:r>
          </a:p>
        </p:txBody>
      </p:sp>
      <p:sp>
        <p:nvSpPr>
          <p:cNvPr id="7" name="Text Placeholder 6">
            <a:extLst>
              <a:ext uri="{FF2B5EF4-FFF2-40B4-BE49-F238E27FC236}">
                <a16:creationId xmlns:a16="http://schemas.microsoft.com/office/drawing/2014/main" id="{2652795C-3206-FBB1-5DEE-4A9128B74DAF}"/>
              </a:ext>
            </a:extLst>
          </p:cNvPr>
          <p:cNvSpPr>
            <a:spLocks noGrp="1"/>
          </p:cNvSpPr>
          <p:nvPr>
            <p:ph type="body" sz="quarter" idx="3"/>
          </p:nvPr>
        </p:nvSpPr>
        <p:spPr>
          <a:xfrm>
            <a:off x="6523735" y="2015232"/>
            <a:ext cx="5087073" cy="789034"/>
          </a:xfrm>
        </p:spPr>
        <p:txBody>
          <a:bodyPr/>
          <a:lstStyle/>
          <a:p>
            <a:pPr algn="ctr"/>
            <a:r>
              <a:rPr lang="en-US"/>
              <a:t>Expenses $25,793,558</a:t>
            </a:r>
          </a:p>
          <a:p>
            <a:pPr algn="ctr"/>
            <a:r>
              <a:rPr lang="en-US"/>
              <a:t>Revenue Breakdown</a:t>
            </a:r>
          </a:p>
        </p:txBody>
      </p:sp>
      <p:pic>
        <p:nvPicPr>
          <p:cNvPr id="6" name="Picture 8">
            <a:extLst>
              <a:ext uri="{FF2B5EF4-FFF2-40B4-BE49-F238E27FC236}">
                <a16:creationId xmlns:a16="http://schemas.microsoft.com/office/drawing/2014/main" id="{65B57F94-91A4-F378-03B4-B85531E17A92}"/>
              </a:ext>
            </a:extLst>
          </p:cNvPr>
          <p:cNvPicPr>
            <a:picLocks noGrp="1" noChangeAspect="1"/>
          </p:cNvPicPr>
          <p:nvPr>
            <p:ph sz="half" idx="2"/>
          </p:nvPr>
        </p:nvPicPr>
        <p:blipFill>
          <a:blip r:embed="rId4"/>
          <a:stretch>
            <a:fillRect/>
          </a:stretch>
        </p:blipFill>
        <p:spPr>
          <a:xfrm>
            <a:off x="600149" y="2926052"/>
            <a:ext cx="5355190" cy="2934999"/>
          </a:xfrm>
          <a:solidFill>
            <a:schemeClr val="tx1">
              <a:lumMod val="75000"/>
              <a:lumOff val="25000"/>
            </a:schemeClr>
          </a:solidFill>
        </p:spPr>
      </p:pic>
      <p:graphicFrame>
        <p:nvGraphicFramePr>
          <p:cNvPr id="8" name="Content Placeholder 7">
            <a:extLst>
              <a:ext uri="{FF2B5EF4-FFF2-40B4-BE49-F238E27FC236}">
                <a16:creationId xmlns:a16="http://schemas.microsoft.com/office/drawing/2014/main" id="{8E604FC2-2913-BD9C-8E1E-E754BA9683C5}"/>
              </a:ext>
            </a:extLst>
          </p:cNvPr>
          <p:cNvGraphicFramePr>
            <a:graphicFrameLocks noGrp="1"/>
          </p:cNvGraphicFramePr>
          <p:nvPr>
            <p:ph sz="quarter" idx="4"/>
          </p:nvPr>
        </p:nvGraphicFramePr>
        <p:xfrm>
          <a:off x="6218238" y="2925763"/>
          <a:ext cx="5392737" cy="29352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9271540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0" name="Rectangle 169">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171">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73"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5"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6"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7"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8"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9"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0"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1"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2"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3"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4"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5"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6"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7"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8"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89"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90"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1"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2"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3"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TextBox 2">
            <a:extLst>
              <a:ext uri="{FF2B5EF4-FFF2-40B4-BE49-F238E27FC236}">
                <a16:creationId xmlns:a16="http://schemas.microsoft.com/office/drawing/2014/main" id="{E786CDCA-3CBB-DA9E-36F8-F6DDE810B13C}"/>
              </a:ext>
            </a:extLst>
          </p:cNvPr>
          <p:cNvSpPr txBox="1"/>
          <p:nvPr/>
        </p:nvSpPr>
        <p:spPr>
          <a:xfrm>
            <a:off x="2345645" y="558961"/>
            <a:ext cx="8341255" cy="1023808"/>
          </a:xfrm>
          <a:prstGeom prst="rect">
            <a:avLst/>
          </a:prstGeom>
        </p:spPr>
        <p:txBody>
          <a:bodyPr vert="horz" lIns="228600" tIns="228600" rIns="228600" bIns="228600" rtlCol="0" anchor="b">
            <a:normAutofit/>
          </a:bodyPr>
          <a:lstStyle/>
          <a:p>
            <a:pPr defTabSz="914400">
              <a:lnSpc>
                <a:spcPct val="85000"/>
              </a:lnSpc>
              <a:spcBef>
                <a:spcPct val="0"/>
              </a:spcBef>
              <a:spcAft>
                <a:spcPts val="600"/>
              </a:spcAft>
            </a:pPr>
            <a:r>
              <a:rPr lang="en-US" sz="4000" b="1" spc="-150">
                <a:highlight>
                  <a:srgbClr val="C0C0C0"/>
                </a:highlight>
                <a:latin typeface="+mj-lt"/>
                <a:ea typeface="+mj-ea"/>
                <a:cs typeface="+mj-cs"/>
              </a:rPr>
              <a:t>FEDERAL OPERATING ASSISTANCE</a:t>
            </a:r>
          </a:p>
        </p:txBody>
      </p:sp>
      <p:sp>
        <p:nvSpPr>
          <p:cNvPr id="5" name="TextBox 4">
            <a:extLst>
              <a:ext uri="{FF2B5EF4-FFF2-40B4-BE49-F238E27FC236}">
                <a16:creationId xmlns:a16="http://schemas.microsoft.com/office/drawing/2014/main" id="{7E6BAB66-9930-F055-AEFC-4A05822D7AC9}"/>
              </a:ext>
            </a:extLst>
          </p:cNvPr>
          <p:cNvSpPr txBox="1"/>
          <p:nvPr/>
        </p:nvSpPr>
        <p:spPr>
          <a:xfrm>
            <a:off x="4067177" y="2161348"/>
            <a:ext cx="6973886" cy="3890460"/>
          </a:xfrm>
          <a:prstGeom prst="rect">
            <a:avLst/>
          </a:prstGeom>
        </p:spPr>
        <p:txBody>
          <a:bodyPr vert="horz" lIns="91440" tIns="45720" rIns="91440" bIns="45720" rtlCol="0" anchor="ctr">
            <a:noAutofit/>
          </a:bodyPr>
          <a:lstStyle/>
          <a:p>
            <a:pPr lvl="1" indent="-228600" defTabSz="914400">
              <a:lnSpc>
                <a:spcPct val="110000"/>
              </a:lnSpc>
              <a:spcAft>
                <a:spcPts val="600"/>
              </a:spcAft>
              <a:buClr>
                <a:schemeClr val="accent1"/>
              </a:buClr>
              <a:buSzPct val="110000"/>
              <a:buFont typeface="Wingdings" panose="05000000000000000000" pitchFamily="2" charset="2"/>
              <a:buChar char="§"/>
            </a:pPr>
            <a:r>
              <a:rPr lang="en-US" sz="1600" b="1"/>
              <a:t>5307 Capital Funding ~$2-2.5 million annually​</a:t>
            </a:r>
          </a:p>
          <a:p>
            <a:pPr indent="-228600" defTabSz="914400">
              <a:lnSpc>
                <a:spcPct val="110000"/>
              </a:lnSpc>
              <a:spcAft>
                <a:spcPts val="600"/>
              </a:spcAft>
              <a:buClr>
                <a:schemeClr val="accent1"/>
              </a:buClr>
              <a:buSzPct val="110000"/>
              <a:buFont typeface="Wingdings" panose="05000000000000000000" pitchFamily="2" charset="2"/>
              <a:buChar char="§"/>
            </a:pPr>
            <a:endParaRPr lang="en-US" sz="900" b="1"/>
          </a:p>
          <a:p>
            <a:pPr lvl="1" indent="-228600" defTabSz="914400">
              <a:lnSpc>
                <a:spcPct val="110000"/>
              </a:lnSpc>
              <a:spcAft>
                <a:spcPts val="600"/>
              </a:spcAft>
              <a:buClr>
                <a:schemeClr val="accent1"/>
              </a:buClr>
              <a:buSzPct val="110000"/>
              <a:buFont typeface="Wingdings" panose="05000000000000000000" pitchFamily="2" charset="2"/>
              <a:buChar char="§"/>
            </a:pPr>
            <a:r>
              <a:rPr lang="en-US" sz="1600" b="1"/>
              <a:t>Systems with &lt;100 vehicles in any mode may use this as Operating assistance​</a:t>
            </a:r>
          </a:p>
          <a:p>
            <a:pPr indent="-228600" defTabSz="914400">
              <a:lnSpc>
                <a:spcPct val="110000"/>
              </a:lnSpc>
              <a:spcAft>
                <a:spcPts val="600"/>
              </a:spcAft>
              <a:buClr>
                <a:schemeClr val="accent1"/>
              </a:buClr>
              <a:buSzPct val="110000"/>
              <a:buFont typeface="Wingdings" panose="05000000000000000000" pitchFamily="2" charset="2"/>
              <a:buChar char="§"/>
            </a:pPr>
            <a:endParaRPr lang="en-US" sz="900" b="1"/>
          </a:p>
          <a:p>
            <a:pPr lvl="1" indent="-228600" defTabSz="914400">
              <a:lnSpc>
                <a:spcPct val="110000"/>
              </a:lnSpc>
              <a:spcAft>
                <a:spcPts val="600"/>
              </a:spcAft>
              <a:buClr>
                <a:schemeClr val="accent1"/>
              </a:buClr>
              <a:buSzPct val="110000"/>
              <a:buFont typeface="Wingdings" panose="05000000000000000000" pitchFamily="2" charset="2"/>
              <a:buChar char="§"/>
            </a:pPr>
            <a:r>
              <a:rPr lang="en-US" sz="1600" b="1"/>
              <a:t>Based on the population of the service area and population density​</a:t>
            </a:r>
          </a:p>
          <a:p>
            <a:pPr indent="-228600" defTabSz="914400">
              <a:lnSpc>
                <a:spcPct val="110000"/>
              </a:lnSpc>
              <a:spcAft>
                <a:spcPts val="600"/>
              </a:spcAft>
              <a:buClr>
                <a:schemeClr val="accent1"/>
              </a:buClr>
              <a:buSzPct val="110000"/>
              <a:buFont typeface="Wingdings" panose="05000000000000000000" pitchFamily="2" charset="2"/>
              <a:buChar char="§"/>
            </a:pPr>
            <a:endParaRPr lang="en-US" sz="900" b="1"/>
          </a:p>
          <a:p>
            <a:pPr lvl="1" indent="-228600" defTabSz="914400">
              <a:lnSpc>
                <a:spcPct val="110000"/>
              </a:lnSpc>
              <a:spcAft>
                <a:spcPts val="600"/>
              </a:spcAft>
              <a:buClr>
                <a:schemeClr val="accent1"/>
              </a:buClr>
              <a:buSzPct val="110000"/>
              <a:buFont typeface="Wingdings" panose="05000000000000000000" pitchFamily="2" charset="2"/>
              <a:buChar char="§"/>
            </a:pPr>
            <a:r>
              <a:rPr lang="en-US" sz="1600" b="1"/>
              <a:t>5307 Small Transit Intensive Cities (STIC) additional assistance   	~$3.3-3.5 million​</a:t>
            </a:r>
          </a:p>
          <a:p>
            <a:pPr indent="-228600" defTabSz="914400">
              <a:lnSpc>
                <a:spcPct val="110000"/>
              </a:lnSpc>
              <a:spcAft>
                <a:spcPts val="600"/>
              </a:spcAft>
              <a:buClr>
                <a:schemeClr val="accent1"/>
              </a:buClr>
              <a:buSzPct val="110000"/>
              <a:buFont typeface="Wingdings" panose="05000000000000000000" pitchFamily="2" charset="2"/>
              <a:buChar char="§"/>
            </a:pPr>
            <a:endParaRPr lang="en-US" sz="900" b="1"/>
          </a:p>
          <a:p>
            <a:pPr lvl="1" indent="-228600" defTabSz="914400">
              <a:lnSpc>
                <a:spcPct val="110000"/>
              </a:lnSpc>
              <a:spcAft>
                <a:spcPts val="600"/>
              </a:spcAft>
              <a:buClr>
                <a:schemeClr val="accent1"/>
              </a:buClr>
              <a:buSzPct val="110000"/>
              <a:buFont typeface="Wingdings" panose="05000000000000000000" pitchFamily="2" charset="2"/>
              <a:buChar char="§"/>
            </a:pPr>
            <a:r>
              <a:rPr lang="en-US" sz="1600" b="1"/>
              <a:t>Based on service levels and efficiencies in 6 categories of fixed route service​</a:t>
            </a:r>
          </a:p>
          <a:p>
            <a:pPr marL="285750" lvl="1" defTabSz="914400">
              <a:lnSpc>
                <a:spcPct val="110000"/>
              </a:lnSpc>
              <a:spcAft>
                <a:spcPts val="600"/>
              </a:spcAft>
              <a:buClr>
                <a:schemeClr val="accent1"/>
              </a:buClr>
              <a:buSzPct val="110000"/>
            </a:pPr>
            <a:endParaRPr lang="en-US" sz="1000" b="1"/>
          </a:p>
          <a:p>
            <a:pPr marL="571500" lvl="1" indent="-285750" defTabSz="914400">
              <a:lnSpc>
                <a:spcPct val="110000"/>
              </a:lnSpc>
              <a:spcAft>
                <a:spcPts val="600"/>
              </a:spcAft>
              <a:buClr>
                <a:schemeClr val="accent1"/>
              </a:buClr>
              <a:buSzPct val="110000"/>
              <a:buFont typeface="Wingdings" panose="05000000000000000000" pitchFamily="2" charset="2"/>
              <a:buChar char="v"/>
            </a:pPr>
            <a:r>
              <a:rPr lang="en-US" sz="1600" b="1"/>
              <a:t>CATA is the only small PA system that meets all 6</a:t>
            </a:r>
          </a:p>
        </p:txBody>
      </p:sp>
      <p:pic>
        <p:nvPicPr>
          <p:cNvPr id="74" name="Content Placeholder 4" descr="A picture containing text, clipart&#10;&#10;Description automatically generated">
            <a:extLst>
              <a:ext uri="{FF2B5EF4-FFF2-40B4-BE49-F238E27FC236}">
                <a16:creationId xmlns:a16="http://schemas.microsoft.com/office/drawing/2014/main" id="{5D143B59-08EA-F372-8214-C980FFE3AC35}"/>
              </a:ext>
            </a:extLst>
          </p:cNvPr>
          <p:cNvPicPr>
            <a:picLocks noChangeAspect="1"/>
          </p:cNvPicPr>
          <p:nvPr/>
        </p:nvPicPr>
        <p:blipFill rotWithShape="1">
          <a:blip r:embed="rId2"/>
          <a:srcRect r="66975"/>
          <a:stretch/>
        </p:blipFill>
        <p:spPr>
          <a:xfrm>
            <a:off x="112735" y="56367"/>
            <a:ext cx="945714" cy="892928"/>
          </a:xfrm>
          <a:prstGeom prst="rect">
            <a:avLst/>
          </a:prstGeom>
        </p:spPr>
      </p:pic>
    </p:spTree>
    <p:extLst>
      <p:ext uri="{BB962C8B-B14F-4D97-AF65-F5344CB8AC3E}">
        <p14:creationId xmlns:p14="http://schemas.microsoft.com/office/powerpoint/2010/main" val="426500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2"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8"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9"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058866A0-31B9-91EB-3908-7CAF1031B9A9}"/>
              </a:ext>
            </a:extLst>
          </p:cNvPr>
          <p:cNvSpPr>
            <a:spLocks noGrp="1"/>
          </p:cNvSpPr>
          <p:nvPr>
            <p:ph type="title"/>
          </p:nvPr>
        </p:nvSpPr>
        <p:spPr>
          <a:xfrm>
            <a:off x="1674834" y="314820"/>
            <a:ext cx="7099277" cy="764931"/>
          </a:xfrm>
        </p:spPr>
        <p:txBody>
          <a:bodyPr vert="horz" lIns="228600" tIns="228600" rIns="228600" bIns="0" rtlCol="0" anchor="b">
            <a:normAutofit fontScale="90000"/>
          </a:bodyPr>
          <a:lstStyle/>
          <a:p>
            <a:pPr algn="l"/>
            <a:r>
              <a:rPr lang="en-US" sz="4800" b="1">
                <a:solidFill>
                  <a:schemeClr val="tx1"/>
                </a:solidFill>
                <a:highlight>
                  <a:srgbClr val="C0C0C0"/>
                </a:highlight>
              </a:rPr>
              <a:t>STATE OPERATING ASSISTANCE	</a:t>
            </a:r>
          </a:p>
        </p:txBody>
      </p:sp>
      <p:sp>
        <p:nvSpPr>
          <p:cNvPr id="73" name="Content Placeholder 72">
            <a:extLst>
              <a:ext uri="{FF2B5EF4-FFF2-40B4-BE49-F238E27FC236}">
                <a16:creationId xmlns:a16="http://schemas.microsoft.com/office/drawing/2014/main" id="{19D4B3D7-30C3-9F9B-7F1D-C99271E2D724}"/>
              </a:ext>
            </a:extLst>
          </p:cNvPr>
          <p:cNvSpPr>
            <a:spLocks noGrp="1"/>
          </p:cNvSpPr>
          <p:nvPr>
            <p:ph idx="1"/>
          </p:nvPr>
        </p:nvSpPr>
        <p:spPr>
          <a:xfrm>
            <a:off x="3388231" y="2159503"/>
            <a:ext cx="6677551" cy="3890460"/>
          </a:xfrm>
        </p:spPr>
        <p:txBody>
          <a:bodyPr anchor="ctr">
            <a:noAutofit/>
          </a:bodyPr>
          <a:lstStyle/>
          <a:p>
            <a:pPr marL="0" indent="0" algn="l" rtl="0" fontAlgn="base">
              <a:buNone/>
            </a:pPr>
            <a:r>
              <a:rPr lang="en-US" sz="2000" i="0" u="sng" strike="noStrike">
                <a:effectLst/>
                <a:cs typeface="Calibri Light" panose="020F0302020204030204" pitchFamily="34" charset="0"/>
              </a:rPr>
              <a:t>PA Act 44 Funding Operating Assistance </a:t>
            </a:r>
            <a:r>
              <a:rPr lang="en-US" sz="2000" i="0">
                <a:effectLst/>
                <a:cs typeface="Calibri Light" panose="020F0302020204030204" pitchFamily="34" charset="0"/>
              </a:rPr>
              <a:t>​</a:t>
            </a:r>
          </a:p>
          <a:p>
            <a:pPr algn="l" rtl="0" fontAlgn="base">
              <a:buFont typeface="Arial" panose="020B0604020202020204" pitchFamily="34" charset="0"/>
              <a:buChar char="•"/>
            </a:pPr>
            <a:r>
              <a:rPr lang="en-US" sz="2000" i="0" u="none" strike="noStrike">
                <a:effectLst/>
                <a:cs typeface="Calibri Light" panose="020F0302020204030204" pitchFamily="34" charset="0"/>
              </a:rPr>
              <a:t>Sources: Turnpike, PTAF, Bond Funds, Lottery, Motor Vehicle Licenses</a:t>
            </a:r>
            <a:r>
              <a:rPr lang="en-US" sz="2000" i="0">
                <a:effectLst/>
                <a:cs typeface="Calibri Light" panose="020F0302020204030204" pitchFamily="34" charset="0"/>
              </a:rPr>
              <a:t>​</a:t>
            </a:r>
          </a:p>
          <a:p>
            <a:pPr algn="l" rtl="0" fontAlgn="base">
              <a:buFont typeface="Arial" panose="020B0604020202020204" pitchFamily="34" charset="0"/>
              <a:buChar char="•"/>
            </a:pPr>
            <a:r>
              <a:rPr lang="en-US" sz="2000" i="0" u="none" strike="noStrike">
                <a:effectLst/>
                <a:cs typeface="Calibri Light" panose="020F0302020204030204" pitchFamily="34" charset="0"/>
              </a:rPr>
              <a:t>Allocated by state (“black box” process) based on </a:t>
            </a:r>
            <a:r>
              <a:rPr lang="en-US" sz="2000" i="0">
                <a:effectLst/>
                <a:cs typeface="Calibri Light" panose="020F0302020204030204" pitchFamily="34" charset="0"/>
              </a:rPr>
              <a:t>​section 1513.c </a:t>
            </a:r>
          </a:p>
          <a:p>
            <a:pPr algn="l" rtl="0" fontAlgn="base">
              <a:buFont typeface="Arial" panose="020B0604020202020204" pitchFamily="34" charset="0"/>
              <a:buChar char="•"/>
            </a:pPr>
            <a:r>
              <a:rPr lang="en-US" sz="2000" i="0" u="none" strike="noStrike">
                <a:effectLst/>
                <a:cs typeface="Calibri Light" panose="020F0302020204030204" pitchFamily="34" charset="0"/>
              </a:rPr>
              <a:t>Never less than the prior year</a:t>
            </a:r>
            <a:r>
              <a:rPr lang="en-US" sz="2000" i="0">
                <a:effectLst/>
                <a:cs typeface="Calibri Light" panose="020F0302020204030204" pitchFamily="34" charset="0"/>
              </a:rPr>
              <a:t>​</a:t>
            </a:r>
          </a:p>
          <a:p>
            <a:pPr algn="l" rtl="0" fontAlgn="base">
              <a:buFont typeface="Arial" panose="020B0604020202020204" pitchFamily="34" charset="0"/>
              <a:buChar char="•"/>
            </a:pPr>
            <a:r>
              <a:rPr lang="en-US" sz="2000" i="0" u="none" strike="noStrike">
                <a:effectLst/>
                <a:cs typeface="Calibri Light" panose="020F0302020204030204" pitchFamily="34" charset="0"/>
              </a:rPr>
              <a:t>Consider: ridership, Seniors, Revenue Miles and Hours, and CATA 5-year targets</a:t>
            </a:r>
            <a:r>
              <a:rPr lang="en-US" sz="2000" i="0">
                <a:effectLst/>
                <a:cs typeface="Calibri Light" panose="020F0302020204030204" pitchFamily="34" charset="0"/>
              </a:rPr>
              <a:t>​</a:t>
            </a:r>
          </a:p>
          <a:p>
            <a:pPr algn="l" rtl="0" fontAlgn="base">
              <a:buFont typeface="Arial" panose="020B0604020202020204" pitchFamily="34" charset="0"/>
              <a:buChar char="•"/>
            </a:pPr>
            <a:r>
              <a:rPr lang="en-US" sz="2000" i="0" u="none" strike="noStrike">
                <a:effectLst/>
                <a:cs typeface="Calibri Light" panose="020F0302020204030204" pitchFamily="34" charset="0"/>
              </a:rPr>
              <a:t>Increases based on the money available and PennDOT determination</a:t>
            </a:r>
            <a:r>
              <a:rPr lang="en-US" sz="2000" i="0">
                <a:effectLst/>
                <a:cs typeface="Calibri Light" panose="020F0302020204030204" pitchFamily="34" charset="0"/>
              </a:rPr>
              <a:t>​</a:t>
            </a:r>
          </a:p>
          <a:p>
            <a:pPr algn="l" rtl="0" fontAlgn="base">
              <a:buFont typeface="Arial" panose="020B0604020202020204" pitchFamily="34" charset="0"/>
              <a:buChar char="•"/>
            </a:pPr>
            <a:r>
              <a:rPr lang="en-US" sz="2000" i="0" u="none" strike="noStrike">
                <a:effectLst/>
                <a:cs typeface="Calibri Light" panose="020F0302020204030204" pitchFamily="34" charset="0"/>
              </a:rPr>
              <a:t>Notified ~ March each year</a:t>
            </a:r>
            <a:r>
              <a:rPr lang="en-US" sz="2000" i="0">
                <a:effectLst/>
                <a:cs typeface="Calibri Light" panose="020F0302020204030204" pitchFamily="34" charset="0"/>
              </a:rPr>
              <a:t>​</a:t>
            </a:r>
          </a:p>
          <a:p>
            <a:pPr algn="l" rtl="0" fontAlgn="base">
              <a:buFont typeface="Arial" panose="020B0604020202020204" pitchFamily="34" charset="0"/>
              <a:buChar char="•"/>
            </a:pPr>
            <a:r>
              <a:rPr lang="en-US" sz="2000" i="0" u="none" strike="noStrike">
                <a:effectLst/>
                <a:cs typeface="Calibri Light" panose="020F0302020204030204" pitchFamily="34" charset="0"/>
              </a:rPr>
              <a:t>Local Match requirement Default 15%</a:t>
            </a:r>
            <a:endParaRPr lang="en-US" sz="2000" i="0">
              <a:effectLst/>
              <a:cs typeface="Calibri Light" panose="020F0302020204030204" pitchFamily="34" charset="0"/>
            </a:endParaRPr>
          </a:p>
          <a:p>
            <a:endParaRPr lang="en-US" sz="1600"/>
          </a:p>
        </p:txBody>
      </p:sp>
      <p:pic>
        <p:nvPicPr>
          <p:cNvPr id="74" name="Content Placeholder 4" descr="A picture containing text, clipart&#10;&#10;Description automatically generated">
            <a:extLst>
              <a:ext uri="{FF2B5EF4-FFF2-40B4-BE49-F238E27FC236}">
                <a16:creationId xmlns:a16="http://schemas.microsoft.com/office/drawing/2014/main" id="{5D143B59-08EA-F372-8214-C980FFE3AC35}"/>
              </a:ext>
            </a:extLst>
          </p:cNvPr>
          <p:cNvPicPr>
            <a:picLocks noChangeAspect="1"/>
          </p:cNvPicPr>
          <p:nvPr/>
        </p:nvPicPr>
        <p:blipFill rotWithShape="1">
          <a:blip r:embed="rId2"/>
          <a:srcRect r="66975"/>
          <a:stretch/>
        </p:blipFill>
        <p:spPr>
          <a:xfrm>
            <a:off x="112735" y="56367"/>
            <a:ext cx="945714" cy="892928"/>
          </a:xfrm>
          <a:prstGeom prst="rect">
            <a:avLst/>
          </a:prstGeom>
        </p:spPr>
      </p:pic>
    </p:spTree>
    <p:extLst>
      <p:ext uri="{BB962C8B-B14F-4D97-AF65-F5344CB8AC3E}">
        <p14:creationId xmlns:p14="http://schemas.microsoft.com/office/powerpoint/2010/main" val="22951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2"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8"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9"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058866A0-31B9-91EB-3908-7CAF1031B9A9}"/>
              </a:ext>
            </a:extLst>
          </p:cNvPr>
          <p:cNvSpPr>
            <a:spLocks noGrp="1"/>
          </p:cNvSpPr>
          <p:nvPr>
            <p:ph type="title"/>
          </p:nvPr>
        </p:nvSpPr>
        <p:spPr>
          <a:xfrm>
            <a:off x="4067177" y="698500"/>
            <a:ext cx="6677553" cy="954436"/>
          </a:xfrm>
        </p:spPr>
        <p:txBody>
          <a:bodyPr vert="horz" lIns="228600" tIns="228600" rIns="228600" bIns="0" rtlCol="0" anchor="b">
            <a:normAutofit/>
          </a:bodyPr>
          <a:lstStyle/>
          <a:p>
            <a:pPr algn="l"/>
            <a:r>
              <a:rPr lang="en-US" sz="4800" b="1" i="0">
                <a:solidFill>
                  <a:srgbClr val="000000"/>
                </a:solidFill>
                <a:effectLst/>
                <a:latin typeface="Calibri Light" panose="020F0302020204030204" pitchFamily="34" charset="0"/>
              </a:rPr>
              <a:t>MEMBER VS. CONTRACT</a:t>
            </a:r>
            <a:endParaRPr lang="en-US" sz="4800" b="1">
              <a:solidFill>
                <a:schemeClr val="tx1"/>
              </a:solidFill>
            </a:endParaRPr>
          </a:p>
        </p:txBody>
      </p:sp>
      <p:sp>
        <p:nvSpPr>
          <p:cNvPr id="73" name="Content Placeholder 72">
            <a:extLst>
              <a:ext uri="{FF2B5EF4-FFF2-40B4-BE49-F238E27FC236}">
                <a16:creationId xmlns:a16="http://schemas.microsoft.com/office/drawing/2014/main" id="{19D4B3D7-30C3-9F9B-7F1D-C99271E2D724}"/>
              </a:ext>
            </a:extLst>
          </p:cNvPr>
          <p:cNvSpPr>
            <a:spLocks noGrp="1"/>
          </p:cNvSpPr>
          <p:nvPr>
            <p:ph idx="1"/>
          </p:nvPr>
        </p:nvSpPr>
        <p:spPr>
          <a:xfrm>
            <a:off x="4067177" y="2161348"/>
            <a:ext cx="6677551" cy="3890460"/>
          </a:xfrm>
        </p:spPr>
        <p:txBody>
          <a:bodyPr anchor="ctr">
            <a:normAutofit fontScale="92500" lnSpcReduction="10000"/>
          </a:bodyPr>
          <a:lstStyle/>
          <a:p>
            <a:pPr algn="l" rtl="0" fontAlgn="base">
              <a:buFont typeface="Arial" panose="020B0604020202020204" pitchFamily="34" charset="0"/>
              <a:buChar char="•"/>
            </a:pPr>
            <a:r>
              <a:rPr lang="en-US" sz="3200" b="0" i="0" u="none" strike="noStrike">
                <a:solidFill>
                  <a:srgbClr val="3D3D3D"/>
                </a:solidFill>
                <a:effectLst/>
                <a:latin typeface="Century Gothic" panose="020B0502020202020204" pitchFamily="34" charset="0"/>
              </a:rPr>
              <a:t>Members:</a:t>
            </a:r>
            <a:r>
              <a:rPr lang="en-US" sz="3200" b="0" i="0">
                <a:solidFill>
                  <a:srgbClr val="3D3D3D"/>
                </a:solidFill>
                <a:effectLst/>
                <a:latin typeface="Century Gothic" panose="020B0502020202020204" pitchFamily="34" charset="0"/>
              </a:rPr>
              <a:t>​</a:t>
            </a:r>
            <a:endParaRPr lang="en-US" sz="3200" b="0" i="0">
              <a:solidFill>
                <a:srgbClr val="000000"/>
              </a:solidFill>
              <a:effectLst/>
              <a:latin typeface="Arial" panose="020B0604020202020204" pitchFamily="34" charset="0"/>
            </a:endParaRPr>
          </a:p>
          <a:p>
            <a:pPr lvl="1" fontAlgn="base">
              <a:buFont typeface="Arial" panose="020B0604020202020204" pitchFamily="34" charset="0"/>
              <a:buChar char="•"/>
            </a:pPr>
            <a:r>
              <a:rPr lang="en-US" sz="3000" b="0" i="0" u="none" strike="noStrike">
                <a:solidFill>
                  <a:srgbClr val="3D3D3D"/>
                </a:solidFill>
                <a:effectLst/>
                <a:latin typeface="Century Gothic" panose="020B0502020202020204" pitchFamily="34" charset="0"/>
              </a:rPr>
              <a:t>Seat on the Board</a:t>
            </a:r>
            <a:r>
              <a:rPr lang="en-US" sz="3000" b="0" i="0">
                <a:solidFill>
                  <a:srgbClr val="3D3D3D"/>
                </a:solidFill>
                <a:effectLst/>
                <a:latin typeface="Century Gothic" panose="020B0502020202020204" pitchFamily="34" charset="0"/>
              </a:rPr>
              <a:t>​</a:t>
            </a:r>
            <a:endParaRPr lang="en-US" sz="3000" b="0" i="0">
              <a:solidFill>
                <a:srgbClr val="000000"/>
              </a:solidFill>
              <a:effectLst/>
              <a:latin typeface="Arial" panose="020B0604020202020204" pitchFamily="34" charset="0"/>
            </a:endParaRPr>
          </a:p>
          <a:p>
            <a:pPr lvl="1" fontAlgn="base">
              <a:buFont typeface="Arial" panose="020B0604020202020204" pitchFamily="34" charset="0"/>
              <a:buChar char="•"/>
            </a:pPr>
            <a:r>
              <a:rPr lang="en-US" sz="3000" b="0" i="0" u="none" strike="noStrike">
                <a:solidFill>
                  <a:srgbClr val="3D3D3D"/>
                </a:solidFill>
                <a:effectLst/>
                <a:latin typeface="Century Gothic" panose="020B0502020202020204" pitchFamily="34" charset="0"/>
              </a:rPr>
              <a:t>Legal Control of Authority</a:t>
            </a:r>
            <a:r>
              <a:rPr lang="en-US" sz="3000" b="0" i="0">
                <a:solidFill>
                  <a:srgbClr val="3D3D3D"/>
                </a:solidFill>
                <a:effectLst/>
                <a:latin typeface="Century Gothic" panose="020B0502020202020204" pitchFamily="34" charset="0"/>
              </a:rPr>
              <a:t>​</a:t>
            </a:r>
            <a:endParaRPr lang="en-US" sz="3000" b="0" i="0">
              <a:solidFill>
                <a:srgbClr val="000000"/>
              </a:solidFill>
              <a:effectLst/>
              <a:latin typeface="Arial" panose="020B0604020202020204" pitchFamily="34" charset="0"/>
            </a:endParaRPr>
          </a:p>
          <a:p>
            <a:pPr lvl="1" fontAlgn="base">
              <a:buFont typeface="Arial" panose="020B0604020202020204" pitchFamily="34" charset="0"/>
              <a:buChar char="•"/>
            </a:pPr>
            <a:r>
              <a:rPr lang="en-US" sz="3000" b="0" i="0" u="none" strike="noStrike">
                <a:solidFill>
                  <a:srgbClr val="3D3D3D"/>
                </a:solidFill>
                <a:effectLst/>
                <a:latin typeface="Century Gothic" panose="020B0502020202020204" pitchFamily="34" charset="0"/>
              </a:rPr>
              <a:t>Legal obligation to fund Authority</a:t>
            </a:r>
            <a:r>
              <a:rPr lang="en-US" sz="3000" b="0" i="0">
                <a:solidFill>
                  <a:srgbClr val="3D3D3D"/>
                </a:solidFill>
                <a:effectLst/>
                <a:latin typeface="Century Gothic" panose="020B0502020202020204" pitchFamily="34" charset="0"/>
              </a:rPr>
              <a:t>​</a:t>
            </a:r>
          </a:p>
          <a:p>
            <a:pPr lvl="1" fontAlgn="base">
              <a:buFont typeface="Arial" panose="020B0604020202020204" pitchFamily="34" charset="0"/>
              <a:buChar char="•"/>
            </a:pPr>
            <a:endParaRPr lang="en-US" sz="30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200" b="0" i="0" u="none" strike="noStrike">
                <a:solidFill>
                  <a:srgbClr val="3D3D3D"/>
                </a:solidFill>
                <a:effectLst/>
                <a:latin typeface="Century Gothic" panose="020B0502020202020204" pitchFamily="34" charset="0"/>
              </a:rPr>
              <a:t>Contract:</a:t>
            </a:r>
            <a:r>
              <a:rPr lang="en-US" sz="3200" b="0" i="0">
                <a:solidFill>
                  <a:srgbClr val="3D3D3D"/>
                </a:solidFill>
                <a:effectLst/>
                <a:latin typeface="Century Gothic" panose="020B0502020202020204" pitchFamily="34" charset="0"/>
              </a:rPr>
              <a:t>​</a:t>
            </a:r>
            <a:endParaRPr lang="en-US" sz="3200" b="0" i="0">
              <a:solidFill>
                <a:srgbClr val="000000"/>
              </a:solidFill>
              <a:effectLst/>
              <a:latin typeface="Arial" panose="020B0604020202020204" pitchFamily="34" charset="0"/>
            </a:endParaRPr>
          </a:p>
          <a:p>
            <a:pPr lvl="1" fontAlgn="base">
              <a:buFont typeface="Arial" panose="020B0604020202020204" pitchFamily="34" charset="0"/>
              <a:buChar char="•"/>
            </a:pPr>
            <a:r>
              <a:rPr lang="en-US" sz="3000" b="0" i="0" u="none" strike="noStrike">
                <a:solidFill>
                  <a:srgbClr val="3D3D3D"/>
                </a:solidFill>
                <a:effectLst/>
                <a:latin typeface="Century Gothic" panose="020B0502020202020204" pitchFamily="34" charset="0"/>
              </a:rPr>
              <a:t>Pay for levels of service provided</a:t>
            </a:r>
            <a:endParaRPr lang="en-US" sz="3000" b="0" i="0">
              <a:solidFill>
                <a:srgbClr val="000000"/>
              </a:solidFill>
              <a:effectLst/>
              <a:latin typeface="Arial" panose="020B0604020202020204" pitchFamily="34" charset="0"/>
            </a:endParaRPr>
          </a:p>
          <a:p>
            <a:endParaRPr lang="en-US" sz="1600"/>
          </a:p>
        </p:txBody>
      </p:sp>
      <p:pic>
        <p:nvPicPr>
          <p:cNvPr id="74" name="Content Placeholder 4" descr="A picture containing text, clipart&#10;&#10;Description automatically generated">
            <a:extLst>
              <a:ext uri="{FF2B5EF4-FFF2-40B4-BE49-F238E27FC236}">
                <a16:creationId xmlns:a16="http://schemas.microsoft.com/office/drawing/2014/main" id="{5D143B59-08EA-F372-8214-C980FFE3AC35}"/>
              </a:ext>
            </a:extLst>
          </p:cNvPr>
          <p:cNvPicPr>
            <a:picLocks noChangeAspect="1"/>
          </p:cNvPicPr>
          <p:nvPr/>
        </p:nvPicPr>
        <p:blipFill rotWithShape="1">
          <a:blip r:embed="rId2"/>
          <a:srcRect r="66975"/>
          <a:stretch/>
        </p:blipFill>
        <p:spPr>
          <a:xfrm>
            <a:off x="112735" y="56367"/>
            <a:ext cx="945714" cy="892928"/>
          </a:xfrm>
          <a:prstGeom prst="rect">
            <a:avLst/>
          </a:prstGeom>
        </p:spPr>
      </p:pic>
    </p:spTree>
    <p:extLst>
      <p:ext uri="{BB962C8B-B14F-4D97-AF65-F5344CB8AC3E}">
        <p14:creationId xmlns:p14="http://schemas.microsoft.com/office/powerpoint/2010/main" val="2672283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2"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8"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9"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058866A0-31B9-91EB-3908-7CAF1031B9A9}"/>
              </a:ext>
            </a:extLst>
          </p:cNvPr>
          <p:cNvSpPr>
            <a:spLocks noGrp="1"/>
          </p:cNvSpPr>
          <p:nvPr>
            <p:ph type="title"/>
          </p:nvPr>
        </p:nvSpPr>
        <p:spPr>
          <a:xfrm>
            <a:off x="3904985" y="565150"/>
            <a:ext cx="6677553" cy="1353310"/>
          </a:xfrm>
        </p:spPr>
        <p:txBody>
          <a:bodyPr vert="horz" lIns="228600" tIns="228600" rIns="228600" bIns="0" rtlCol="0" anchor="b">
            <a:normAutofit/>
          </a:bodyPr>
          <a:lstStyle/>
          <a:p>
            <a:pPr algn="l"/>
            <a:r>
              <a:rPr lang="en-US" sz="4800" b="1" i="0" u="sng">
                <a:solidFill>
                  <a:srgbClr val="000000"/>
                </a:solidFill>
                <a:effectLst/>
                <a:latin typeface="Calibri Light" panose="020F0302020204030204" pitchFamily="34" charset="0"/>
              </a:rPr>
              <a:t>BUDGET CALENDAR</a:t>
            </a:r>
            <a:endParaRPr lang="en-US" sz="4800" b="1" u="sng">
              <a:solidFill>
                <a:schemeClr val="tx1"/>
              </a:solidFill>
            </a:endParaRPr>
          </a:p>
        </p:txBody>
      </p:sp>
      <p:sp>
        <p:nvSpPr>
          <p:cNvPr id="73" name="Content Placeholder 72">
            <a:extLst>
              <a:ext uri="{FF2B5EF4-FFF2-40B4-BE49-F238E27FC236}">
                <a16:creationId xmlns:a16="http://schemas.microsoft.com/office/drawing/2014/main" id="{19D4B3D7-30C3-9F9B-7F1D-C99271E2D724}"/>
              </a:ext>
            </a:extLst>
          </p:cNvPr>
          <p:cNvSpPr>
            <a:spLocks noGrp="1"/>
          </p:cNvSpPr>
          <p:nvPr>
            <p:ph idx="1"/>
          </p:nvPr>
        </p:nvSpPr>
        <p:spPr>
          <a:xfrm>
            <a:off x="3048425" y="2228850"/>
            <a:ext cx="8646830" cy="4722644"/>
          </a:xfrm>
        </p:spPr>
        <p:txBody>
          <a:bodyPr anchor="ctr">
            <a:normAutofit/>
          </a:bodyPr>
          <a:lstStyle/>
          <a:p>
            <a:pPr marL="342900" indent="-342900" fontAlgn="base">
              <a:lnSpc>
                <a:spcPct val="100000"/>
              </a:lnSpc>
              <a:buSzPts val="1000"/>
              <a:buFont typeface="Symbol" panose="05050102010706020507" pitchFamily="18" charset="2"/>
              <a:buChar char=""/>
              <a:tabLst>
                <a:tab pos="457200" algn="l"/>
              </a:tabLst>
            </a:pPr>
            <a:r>
              <a:rPr lang="en-US" sz="2800" dirty="0">
                <a:effectLst/>
                <a:latin typeface="Arial"/>
                <a:ea typeface="Calibri" panose="020F0502020204030204" pitchFamily="34" charset="0"/>
                <a:cs typeface="Arial"/>
              </a:rPr>
              <a:t>Service planning changes</a:t>
            </a:r>
            <a:r>
              <a:rPr lang="en-US" sz="2800" dirty="0">
                <a:solidFill>
                  <a:srgbClr val="FF0000"/>
                </a:solidFill>
                <a:latin typeface="Arial"/>
                <a:ea typeface="Calibri" panose="020F0502020204030204" pitchFamily="34" charset="0"/>
                <a:cs typeface="Arial"/>
              </a:rPr>
              <a:t>   September </a:t>
            </a:r>
            <a:endParaRPr lang="en-US" sz="2800">
              <a:latin typeface="Rockwell" panose="02060603020205020403"/>
              <a:cs typeface="Arial"/>
            </a:endParaRPr>
          </a:p>
          <a:p>
            <a:pPr marL="342900" indent="-342900">
              <a:lnSpc>
                <a:spcPct val="100000"/>
              </a:lnSpc>
              <a:spcBef>
                <a:spcPts val="0"/>
              </a:spcBef>
              <a:buSzPts val="1000"/>
              <a:buFont typeface="Symbol" panose="05050102010706020507" pitchFamily="18" charset="2"/>
              <a:buChar char=""/>
              <a:tabLst>
                <a:tab pos="457200" algn="l"/>
              </a:tabLst>
            </a:pPr>
            <a:r>
              <a:rPr lang="en-US" sz="2800" dirty="0">
                <a:effectLst/>
                <a:latin typeface="Arial"/>
                <a:ea typeface="Calibri" panose="020F0502020204030204" pitchFamily="34" charset="0"/>
                <a:cs typeface="Arial"/>
              </a:rPr>
              <a:t>Local Match estimate</a:t>
            </a:r>
            <a:r>
              <a:rPr lang="en-US" sz="2800" dirty="0">
                <a:solidFill>
                  <a:srgbClr val="FF0000"/>
                </a:solidFill>
                <a:latin typeface="Arial"/>
                <a:ea typeface="Calibri" panose="020F0502020204030204" pitchFamily="34" charset="0"/>
                <a:cs typeface="Arial"/>
              </a:rPr>
              <a:t>   October</a:t>
            </a:r>
            <a:endParaRPr lang="en-US" sz="2800"/>
          </a:p>
          <a:p>
            <a:pPr marL="342900" indent="-342900">
              <a:lnSpc>
                <a:spcPct val="100000"/>
              </a:lnSpc>
              <a:spcBef>
                <a:spcPts val="0"/>
              </a:spcBef>
              <a:buSzPts val="1000"/>
              <a:buFont typeface="Symbol" panose="05050102010706020507" pitchFamily="18" charset="2"/>
              <a:buChar char=""/>
              <a:tabLst>
                <a:tab pos="457200" algn="l"/>
              </a:tabLst>
            </a:pPr>
            <a:r>
              <a:rPr lang="en-US" sz="2800" dirty="0">
                <a:latin typeface="Arial"/>
                <a:cs typeface="Arial"/>
              </a:rPr>
              <a:t>Preliminary budget</a:t>
            </a:r>
            <a:r>
              <a:rPr lang="en-US" sz="2800" dirty="0">
                <a:solidFill>
                  <a:srgbClr val="FF0000"/>
                </a:solidFill>
                <a:latin typeface="Arial"/>
                <a:cs typeface="Arial"/>
              </a:rPr>
              <a:t>   January </a:t>
            </a:r>
            <a:endParaRPr lang="en-US" sz="2800">
              <a:solidFill>
                <a:srgbClr val="000000"/>
              </a:solidFill>
              <a:latin typeface="Rockwell" panose="02060603020205020403"/>
              <a:cs typeface="Arial"/>
            </a:endParaRPr>
          </a:p>
          <a:p>
            <a:pPr marL="342900" indent="-342900">
              <a:lnSpc>
                <a:spcPct val="100000"/>
              </a:lnSpc>
              <a:spcBef>
                <a:spcPts val="0"/>
              </a:spcBef>
              <a:buSzPts val="1000"/>
              <a:buFont typeface="Symbol" panose="05050102010706020507" pitchFamily="18" charset="2"/>
              <a:buChar char=""/>
              <a:tabLst>
                <a:tab pos="457200" algn="l"/>
              </a:tabLst>
            </a:pPr>
            <a:r>
              <a:rPr lang="en-US" sz="2800" dirty="0">
                <a:effectLst/>
                <a:latin typeface="Arial"/>
                <a:ea typeface="Calibri" panose="020F0502020204030204" pitchFamily="34" charset="0"/>
                <a:cs typeface="Arial"/>
              </a:rPr>
              <a:t>Refine service changes</a:t>
            </a:r>
            <a:r>
              <a:rPr lang="en-US" sz="2800" dirty="0">
                <a:solidFill>
                  <a:srgbClr val="FF0000"/>
                </a:solidFill>
                <a:latin typeface="Arial"/>
                <a:ea typeface="Calibri" panose="020F0502020204030204" pitchFamily="34" charset="0"/>
                <a:cs typeface="Arial"/>
              </a:rPr>
              <a:t>  </a:t>
            </a:r>
            <a:r>
              <a:rPr lang="en-US" sz="2800" dirty="0">
                <a:solidFill>
                  <a:srgbClr val="FF0000"/>
                </a:solidFill>
                <a:effectLst/>
                <a:latin typeface="Arial"/>
                <a:ea typeface="Calibri" panose="020F0502020204030204" pitchFamily="34" charset="0"/>
                <a:cs typeface="Arial"/>
              </a:rPr>
              <a:t>February</a:t>
            </a:r>
            <a:r>
              <a:rPr lang="en-US" sz="2800" dirty="0">
                <a:solidFill>
                  <a:srgbClr val="FF0000"/>
                </a:solidFill>
                <a:latin typeface="Arial"/>
                <a:ea typeface="Calibri" panose="020F0502020204030204" pitchFamily="34" charset="0"/>
                <a:cs typeface="Arial"/>
              </a:rPr>
              <a:t> </a:t>
            </a:r>
            <a:endParaRPr lang="en-US" sz="2800"/>
          </a:p>
          <a:p>
            <a:pPr marL="342900" indent="-342900">
              <a:lnSpc>
                <a:spcPct val="100000"/>
              </a:lnSpc>
              <a:spcBef>
                <a:spcPts val="0"/>
              </a:spcBef>
              <a:buSzPts val="1000"/>
              <a:buFont typeface="Symbol" panose="05050102010706020507" pitchFamily="18" charset="2"/>
              <a:buChar char=""/>
              <a:tabLst>
                <a:tab pos="457200" algn="l"/>
              </a:tabLst>
            </a:pPr>
            <a:r>
              <a:rPr lang="en-US" sz="2800" dirty="0">
                <a:latin typeface="Arial"/>
                <a:ea typeface="Calibri" panose="020F0502020204030204" pitchFamily="34" charset="0"/>
                <a:cs typeface="Arial"/>
              </a:rPr>
              <a:t>Finalize Local Match/Final</a:t>
            </a:r>
            <a:r>
              <a:rPr lang="en-US" sz="2800" dirty="0">
                <a:effectLst/>
                <a:latin typeface="Arial"/>
                <a:ea typeface="Calibri" panose="020F0502020204030204" pitchFamily="34" charset="0"/>
                <a:cs typeface="Arial"/>
              </a:rPr>
              <a:t> proposed budget</a:t>
            </a:r>
            <a:r>
              <a:rPr lang="en-US" sz="2800" dirty="0">
                <a:solidFill>
                  <a:srgbClr val="FF0000"/>
                </a:solidFill>
                <a:latin typeface="Arial"/>
                <a:ea typeface="Calibri" panose="020F0502020204030204" pitchFamily="34" charset="0"/>
                <a:cs typeface="Arial"/>
              </a:rPr>
              <a:t>  </a:t>
            </a:r>
            <a:r>
              <a:rPr lang="en-US" sz="2800" dirty="0">
                <a:solidFill>
                  <a:srgbClr val="FF0000"/>
                </a:solidFill>
                <a:effectLst/>
                <a:latin typeface="Arial"/>
                <a:ea typeface="Calibri" panose="020F0502020204030204" pitchFamily="34" charset="0"/>
                <a:cs typeface="Arial"/>
              </a:rPr>
              <a:t>March</a:t>
            </a:r>
            <a:endParaRPr lang="en-US" sz="2800" dirty="0"/>
          </a:p>
          <a:p>
            <a:pPr marL="342900" indent="-342900">
              <a:lnSpc>
                <a:spcPct val="100000"/>
              </a:lnSpc>
              <a:spcBef>
                <a:spcPts val="0"/>
              </a:spcBef>
              <a:buSzPts val="1000"/>
              <a:buFont typeface="Symbol" panose="05050102010706020507" pitchFamily="18" charset="2"/>
              <a:buChar char=""/>
              <a:tabLst>
                <a:tab pos="457200" algn="l"/>
              </a:tabLst>
            </a:pPr>
            <a:r>
              <a:rPr lang="en-US" sz="2800" dirty="0">
                <a:effectLst/>
                <a:latin typeface="Arial"/>
                <a:ea typeface="Calibri" panose="020F0502020204030204" pitchFamily="34" charset="0"/>
                <a:cs typeface="Arial"/>
              </a:rPr>
              <a:t>Board review</a:t>
            </a:r>
            <a:r>
              <a:rPr lang="en-US" sz="2800" dirty="0">
                <a:latin typeface="Arial"/>
                <a:ea typeface="Calibri" panose="020F0502020204030204" pitchFamily="34" charset="0"/>
                <a:cs typeface="Arial"/>
              </a:rPr>
              <a:t>  </a:t>
            </a:r>
            <a:r>
              <a:rPr lang="en-US" sz="2800" dirty="0">
                <a:solidFill>
                  <a:srgbClr val="FF0000"/>
                </a:solidFill>
                <a:latin typeface="Arial"/>
                <a:ea typeface="Calibri" panose="020F0502020204030204" pitchFamily="34" charset="0"/>
                <a:cs typeface="Arial"/>
              </a:rPr>
              <a:t> </a:t>
            </a:r>
            <a:r>
              <a:rPr lang="en-US" sz="2800" dirty="0">
                <a:solidFill>
                  <a:srgbClr val="FF0000"/>
                </a:solidFill>
                <a:effectLst/>
                <a:latin typeface="Arial"/>
                <a:ea typeface="Calibri" panose="020F0502020204030204" pitchFamily="34" charset="0"/>
                <a:cs typeface="Arial"/>
              </a:rPr>
              <a:t>April</a:t>
            </a:r>
            <a:endParaRPr lang="en-US" sz="2800"/>
          </a:p>
          <a:p>
            <a:pPr marL="342900" indent="-342900">
              <a:lnSpc>
                <a:spcPct val="100000"/>
              </a:lnSpc>
              <a:spcBef>
                <a:spcPts val="0"/>
              </a:spcBef>
              <a:buSzPts val="1000"/>
              <a:buFont typeface="Symbol" panose="05050102010706020507" pitchFamily="18" charset="2"/>
              <a:buChar char=""/>
              <a:tabLst>
                <a:tab pos="457200" algn="l"/>
              </a:tabLst>
            </a:pPr>
            <a:r>
              <a:rPr lang="en-US" sz="2800" dirty="0">
                <a:latin typeface="Arial"/>
                <a:ea typeface="Calibri" panose="020F0502020204030204" pitchFamily="34" charset="0"/>
                <a:cs typeface="Arial"/>
              </a:rPr>
              <a:t>Public input/</a:t>
            </a:r>
            <a:r>
              <a:rPr lang="en-US" sz="2800" dirty="0">
                <a:effectLst/>
                <a:latin typeface="Arial"/>
                <a:ea typeface="Calibri" panose="020F0502020204030204" pitchFamily="34" charset="0"/>
                <a:cs typeface="Arial"/>
              </a:rPr>
              <a:t>Final budget approval</a:t>
            </a:r>
            <a:r>
              <a:rPr lang="en-US" sz="2800" dirty="0">
                <a:solidFill>
                  <a:srgbClr val="FF0000"/>
                </a:solidFill>
                <a:effectLst/>
                <a:latin typeface="Arial"/>
                <a:ea typeface="Calibri" panose="020F0502020204030204" pitchFamily="34" charset="0"/>
                <a:cs typeface="Arial"/>
              </a:rPr>
              <a:t>  May</a:t>
            </a:r>
            <a:endParaRPr lang="en-US" sz="2800" dirty="0"/>
          </a:p>
          <a:p>
            <a:pPr marL="342900" indent="-342900">
              <a:spcBef>
                <a:spcPts val="0"/>
              </a:spcBef>
              <a:buSzPts val="1000"/>
              <a:buFont typeface="Symbol" panose="05050102010706020507" pitchFamily="18" charset="2"/>
              <a:buChar char=""/>
              <a:tabLst>
                <a:tab pos="457200" algn="l"/>
              </a:tabLst>
            </a:pPr>
            <a:endParaRPr lang="en-US" sz="3200" dirty="0">
              <a:solidFill>
                <a:srgbClr val="FF0000"/>
              </a:solidFill>
              <a:effectLst/>
              <a:latin typeface="Arial"/>
              <a:ea typeface="Calibri" panose="020F0502020204030204" pitchFamily="34" charset="0"/>
              <a:cs typeface="Arial"/>
            </a:endParaRPr>
          </a:p>
          <a:p>
            <a:endParaRPr lang="en-US" sz="1600"/>
          </a:p>
        </p:txBody>
      </p:sp>
      <p:pic>
        <p:nvPicPr>
          <p:cNvPr id="74" name="Content Placeholder 4" descr="A picture containing text, clipart&#10;&#10;Description automatically generated">
            <a:extLst>
              <a:ext uri="{FF2B5EF4-FFF2-40B4-BE49-F238E27FC236}">
                <a16:creationId xmlns:a16="http://schemas.microsoft.com/office/drawing/2014/main" id="{5D143B59-08EA-F372-8214-C980FFE3AC35}"/>
              </a:ext>
            </a:extLst>
          </p:cNvPr>
          <p:cNvPicPr>
            <a:picLocks noChangeAspect="1"/>
          </p:cNvPicPr>
          <p:nvPr/>
        </p:nvPicPr>
        <p:blipFill rotWithShape="1">
          <a:blip r:embed="rId3"/>
          <a:srcRect r="66975"/>
          <a:stretch/>
        </p:blipFill>
        <p:spPr>
          <a:xfrm>
            <a:off x="112735" y="56367"/>
            <a:ext cx="945714" cy="892928"/>
          </a:xfrm>
          <a:prstGeom prst="rect">
            <a:avLst/>
          </a:prstGeom>
        </p:spPr>
      </p:pic>
    </p:spTree>
    <p:extLst>
      <p:ext uri="{BB962C8B-B14F-4D97-AF65-F5344CB8AC3E}">
        <p14:creationId xmlns:p14="http://schemas.microsoft.com/office/powerpoint/2010/main" val="3008418797"/>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Freeform 18">
            <a:extLst>
              <a:ext uri="{FF2B5EF4-FFF2-40B4-BE49-F238E27FC236}">
                <a16:creationId xmlns:a16="http://schemas.microsoft.com/office/drawing/2014/main" id="{E6C08EBB-2C97-4884-9312-EA0A6A62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20">
            <a:extLst>
              <a:ext uri="{FF2B5EF4-FFF2-40B4-BE49-F238E27FC236}">
                <a16:creationId xmlns:a16="http://schemas.microsoft.com/office/drawing/2014/main" id="{17406E40-244E-4DD6-94A4-E73960241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7" name="Freeform 21">
            <a:extLst>
              <a:ext uri="{FF2B5EF4-FFF2-40B4-BE49-F238E27FC236}">
                <a16:creationId xmlns:a16="http://schemas.microsoft.com/office/drawing/2014/main" id="{9E621646-8902-4518-ADFE-798B8AF7F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49" name="Freeform 22">
            <a:extLst>
              <a:ext uri="{FF2B5EF4-FFF2-40B4-BE49-F238E27FC236}">
                <a16:creationId xmlns:a16="http://schemas.microsoft.com/office/drawing/2014/main" id="{BC03DD73-798C-403F-B9AC-BFF84A0B1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23">
            <a:extLst>
              <a:ext uri="{FF2B5EF4-FFF2-40B4-BE49-F238E27FC236}">
                <a16:creationId xmlns:a16="http://schemas.microsoft.com/office/drawing/2014/main" id="{6756FE0C-DC81-49BD-AD76-1E223B686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5">
            <a:extLst>
              <a:ext uri="{FF2B5EF4-FFF2-40B4-BE49-F238E27FC236}">
                <a16:creationId xmlns:a16="http://schemas.microsoft.com/office/drawing/2014/main" id="{FEEAE74D-A8B8-4601-84C4-7F01DFF41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6">
            <a:extLst>
              <a:ext uri="{FF2B5EF4-FFF2-40B4-BE49-F238E27FC236}">
                <a16:creationId xmlns:a16="http://schemas.microsoft.com/office/drawing/2014/main" id="{CFD751E0-7430-4ACA-A679-ECB74EA58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9">
            <a:extLst>
              <a:ext uri="{FF2B5EF4-FFF2-40B4-BE49-F238E27FC236}">
                <a16:creationId xmlns:a16="http://schemas.microsoft.com/office/drawing/2014/main" id="{4337B0AD-9A1D-4899-8791-EDEB9B5A1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9" name="Freeform 12">
            <a:extLst>
              <a:ext uri="{FF2B5EF4-FFF2-40B4-BE49-F238E27FC236}">
                <a16:creationId xmlns:a16="http://schemas.microsoft.com/office/drawing/2014/main" id="{20EE4868-1730-433B-AA39-A91305A49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a:extLst>
              <a:ext uri="{FF2B5EF4-FFF2-40B4-BE49-F238E27FC236}">
                <a16:creationId xmlns:a16="http://schemas.microsoft.com/office/drawing/2014/main" id="{89921AE2-097C-4DEE-A398-FCB910D60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7">
            <a:extLst>
              <a:ext uri="{FF2B5EF4-FFF2-40B4-BE49-F238E27FC236}">
                <a16:creationId xmlns:a16="http://schemas.microsoft.com/office/drawing/2014/main" id="{A4098D72-B456-40CC-8C9F-D08B9DD25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0">
            <a:extLst>
              <a:ext uri="{FF2B5EF4-FFF2-40B4-BE49-F238E27FC236}">
                <a16:creationId xmlns:a16="http://schemas.microsoft.com/office/drawing/2014/main" id="{BCA1A530-E6F6-465D-BCD0-371D816C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7" name="Freeform 13">
            <a:extLst>
              <a:ext uri="{FF2B5EF4-FFF2-40B4-BE49-F238E27FC236}">
                <a16:creationId xmlns:a16="http://schemas.microsoft.com/office/drawing/2014/main" id="{5AB5DD23-5ECB-4E0C-AC9B-C384785BA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5">
            <a:extLst>
              <a:ext uri="{FF2B5EF4-FFF2-40B4-BE49-F238E27FC236}">
                <a16:creationId xmlns:a16="http://schemas.microsoft.com/office/drawing/2014/main" id="{7DA4BF21-FA96-43DB-A077-173C5F433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pic>
        <p:nvPicPr>
          <p:cNvPr id="3" name="Picture 2" descr="Diagram, logo&#10;&#10;Description automatically generated">
            <a:extLst>
              <a:ext uri="{FF2B5EF4-FFF2-40B4-BE49-F238E27FC236}">
                <a16:creationId xmlns:a16="http://schemas.microsoft.com/office/drawing/2014/main" id="{CC69CD03-670F-34DA-8E87-11BCA305EA41}"/>
              </a:ext>
            </a:extLst>
          </p:cNvPr>
          <p:cNvPicPr>
            <a:picLocks noChangeAspect="1"/>
          </p:cNvPicPr>
          <p:nvPr/>
        </p:nvPicPr>
        <p:blipFill>
          <a:blip r:embed="rId2"/>
          <a:stretch>
            <a:fillRect/>
          </a:stretch>
        </p:blipFill>
        <p:spPr>
          <a:xfrm>
            <a:off x="3500959" y="1241449"/>
            <a:ext cx="5590538" cy="4682075"/>
          </a:xfrm>
          <a:prstGeom prst="rect">
            <a:avLst/>
          </a:prstGeom>
        </p:spPr>
      </p:pic>
      <p:sp>
        <p:nvSpPr>
          <p:cNvPr id="71" name="Freeform 17">
            <a:extLst>
              <a:ext uri="{FF2B5EF4-FFF2-40B4-BE49-F238E27FC236}">
                <a16:creationId xmlns:a16="http://schemas.microsoft.com/office/drawing/2014/main" id="{BF956BA4-7CC2-4E13-9E1D-0854EF4C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9">
            <a:extLst>
              <a:ext uri="{FF2B5EF4-FFF2-40B4-BE49-F238E27FC236}">
                <a16:creationId xmlns:a16="http://schemas.microsoft.com/office/drawing/2014/main" id="{3262514D-691E-4344-8751-4E80F046A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pic>
        <p:nvPicPr>
          <p:cNvPr id="4" name="Content Placeholder 4" descr="A picture containing text, clipart&#10;&#10;Description automatically generated">
            <a:extLst>
              <a:ext uri="{FF2B5EF4-FFF2-40B4-BE49-F238E27FC236}">
                <a16:creationId xmlns:a16="http://schemas.microsoft.com/office/drawing/2014/main" id="{264F1F98-A9A9-A4CD-35B2-57D4C75FF0CC}"/>
              </a:ext>
            </a:extLst>
          </p:cNvPr>
          <p:cNvPicPr>
            <a:picLocks noChangeAspect="1"/>
          </p:cNvPicPr>
          <p:nvPr/>
        </p:nvPicPr>
        <p:blipFill rotWithShape="1">
          <a:blip r:embed="rId3"/>
          <a:srcRect r="66975"/>
          <a:stretch/>
        </p:blipFill>
        <p:spPr>
          <a:xfrm>
            <a:off x="257829" y="192881"/>
            <a:ext cx="945714" cy="892928"/>
          </a:xfrm>
          <a:prstGeom prst="rect">
            <a:avLst/>
          </a:prstGeom>
        </p:spPr>
      </p:pic>
    </p:spTree>
    <p:extLst>
      <p:ext uri="{BB962C8B-B14F-4D97-AF65-F5344CB8AC3E}">
        <p14:creationId xmlns:p14="http://schemas.microsoft.com/office/powerpoint/2010/main" val="726688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Freeform 18">
            <a:extLst>
              <a:ext uri="{FF2B5EF4-FFF2-40B4-BE49-F238E27FC236}">
                <a16:creationId xmlns:a16="http://schemas.microsoft.com/office/drawing/2014/main" id="{E6C08EBB-2C97-4884-9312-EA0A6A62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20">
            <a:extLst>
              <a:ext uri="{FF2B5EF4-FFF2-40B4-BE49-F238E27FC236}">
                <a16:creationId xmlns:a16="http://schemas.microsoft.com/office/drawing/2014/main" id="{17406E40-244E-4DD6-94A4-E73960241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7" name="Freeform 21">
            <a:extLst>
              <a:ext uri="{FF2B5EF4-FFF2-40B4-BE49-F238E27FC236}">
                <a16:creationId xmlns:a16="http://schemas.microsoft.com/office/drawing/2014/main" id="{9E621646-8902-4518-ADFE-798B8AF7F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49" name="Freeform 22">
            <a:extLst>
              <a:ext uri="{FF2B5EF4-FFF2-40B4-BE49-F238E27FC236}">
                <a16:creationId xmlns:a16="http://schemas.microsoft.com/office/drawing/2014/main" id="{BC03DD73-798C-403F-B9AC-BFF84A0B1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23">
            <a:extLst>
              <a:ext uri="{FF2B5EF4-FFF2-40B4-BE49-F238E27FC236}">
                <a16:creationId xmlns:a16="http://schemas.microsoft.com/office/drawing/2014/main" id="{6756FE0C-DC81-49BD-AD76-1E223B686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5">
            <a:extLst>
              <a:ext uri="{FF2B5EF4-FFF2-40B4-BE49-F238E27FC236}">
                <a16:creationId xmlns:a16="http://schemas.microsoft.com/office/drawing/2014/main" id="{FEEAE74D-A8B8-4601-84C4-7F01DFF41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6">
            <a:extLst>
              <a:ext uri="{FF2B5EF4-FFF2-40B4-BE49-F238E27FC236}">
                <a16:creationId xmlns:a16="http://schemas.microsoft.com/office/drawing/2014/main" id="{CFD751E0-7430-4ACA-A679-ECB74EA58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9">
            <a:extLst>
              <a:ext uri="{FF2B5EF4-FFF2-40B4-BE49-F238E27FC236}">
                <a16:creationId xmlns:a16="http://schemas.microsoft.com/office/drawing/2014/main" id="{4337B0AD-9A1D-4899-8791-EDEB9B5A1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9" name="Freeform 12">
            <a:extLst>
              <a:ext uri="{FF2B5EF4-FFF2-40B4-BE49-F238E27FC236}">
                <a16:creationId xmlns:a16="http://schemas.microsoft.com/office/drawing/2014/main" id="{20EE4868-1730-433B-AA39-A91305A49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a:extLst>
              <a:ext uri="{FF2B5EF4-FFF2-40B4-BE49-F238E27FC236}">
                <a16:creationId xmlns:a16="http://schemas.microsoft.com/office/drawing/2014/main" id="{89921AE2-097C-4DEE-A398-FCB910D60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7">
            <a:extLst>
              <a:ext uri="{FF2B5EF4-FFF2-40B4-BE49-F238E27FC236}">
                <a16:creationId xmlns:a16="http://schemas.microsoft.com/office/drawing/2014/main" id="{A4098D72-B456-40CC-8C9F-D08B9DD25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0">
            <a:extLst>
              <a:ext uri="{FF2B5EF4-FFF2-40B4-BE49-F238E27FC236}">
                <a16:creationId xmlns:a16="http://schemas.microsoft.com/office/drawing/2014/main" id="{BCA1A530-E6F6-465D-BCD0-371D816C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7" name="Freeform 13">
            <a:extLst>
              <a:ext uri="{FF2B5EF4-FFF2-40B4-BE49-F238E27FC236}">
                <a16:creationId xmlns:a16="http://schemas.microsoft.com/office/drawing/2014/main" id="{5AB5DD23-5ECB-4E0C-AC9B-C384785BA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5">
            <a:extLst>
              <a:ext uri="{FF2B5EF4-FFF2-40B4-BE49-F238E27FC236}">
                <a16:creationId xmlns:a16="http://schemas.microsoft.com/office/drawing/2014/main" id="{7DA4BF21-FA96-43DB-A077-173C5F433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7">
            <a:extLst>
              <a:ext uri="{FF2B5EF4-FFF2-40B4-BE49-F238E27FC236}">
                <a16:creationId xmlns:a16="http://schemas.microsoft.com/office/drawing/2014/main" id="{BF956BA4-7CC2-4E13-9E1D-0854EF4C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9">
            <a:extLst>
              <a:ext uri="{FF2B5EF4-FFF2-40B4-BE49-F238E27FC236}">
                <a16:creationId xmlns:a16="http://schemas.microsoft.com/office/drawing/2014/main" id="{3262514D-691E-4344-8751-4E80F046A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pic>
        <p:nvPicPr>
          <p:cNvPr id="4" name="Content Placeholder 4" descr="A picture containing text, clipart&#10;&#10;Description automatically generated">
            <a:extLst>
              <a:ext uri="{FF2B5EF4-FFF2-40B4-BE49-F238E27FC236}">
                <a16:creationId xmlns:a16="http://schemas.microsoft.com/office/drawing/2014/main" id="{264F1F98-A9A9-A4CD-35B2-57D4C75FF0CC}"/>
              </a:ext>
            </a:extLst>
          </p:cNvPr>
          <p:cNvPicPr>
            <a:picLocks noChangeAspect="1"/>
          </p:cNvPicPr>
          <p:nvPr/>
        </p:nvPicPr>
        <p:blipFill rotWithShape="1">
          <a:blip r:embed="rId2"/>
          <a:srcRect r="66975"/>
          <a:stretch/>
        </p:blipFill>
        <p:spPr>
          <a:xfrm>
            <a:off x="257829" y="192881"/>
            <a:ext cx="945714" cy="892928"/>
          </a:xfrm>
          <a:prstGeom prst="rect">
            <a:avLst/>
          </a:prstGeom>
        </p:spPr>
      </p:pic>
      <p:pic>
        <p:nvPicPr>
          <p:cNvPr id="2" name="Picture 4">
            <a:extLst>
              <a:ext uri="{FF2B5EF4-FFF2-40B4-BE49-F238E27FC236}">
                <a16:creationId xmlns:a16="http://schemas.microsoft.com/office/drawing/2014/main" id="{DDD38351-112C-A40A-7818-9A52E78E4579}"/>
              </a:ext>
            </a:extLst>
          </p:cNvPr>
          <p:cNvPicPr>
            <a:picLocks noChangeAspect="1"/>
          </p:cNvPicPr>
          <p:nvPr/>
        </p:nvPicPr>
        <p:blipFill>
          <a:blip r:embed="rId3"/>
          <a:stretch>
            <a:fillRect/>
          </a:stretch>
        </p:blipFill>
        <p:spPr>
          <a:xfrm>
            <a:off x="2198319" y="765191"/>
            <a:ext cx="7959491" cy="5949248"/>
          </a:xfrm>
          <a:prstGeom prst="rect">
            <a:avLst/>
          </a:prstGeom>
        </p:spPr>
      </p:pic>
      <p:sp>
        <p:nvSpPr>
          <p:cNvPr id="5" name="TextBox 4">
            <a:extLst>
              <a:ext uri="{FF2B5EF4-FFF2-40B4-BE49-F238E27FC236}">
                <a16:creationId xmlns:a16="http://schemas.microsoft.com/office/drawing/2014/main" id="{50F3F2F2-569D-8D2D-B67B-54AC98E28CDA}"/>
              </a:ext>
            </a:extLst>
          </p:cNvPr>
          <p:cNvSpPr txBox="1"/>
          <p:nvPr/>
        </p:nvSpPr>
        <p:spPr>
          <a:xfrm>
            <a:off x="3629938" y="190501"/>
            <a:ext cx="5120014" cy="584775"/>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CATA's SERVICE AREA</a:t>
            </a:r>
          </a:p>
        </p:txBody>
      </p:sp>
    </p:spTree>
    <p:extLst>
      <p:ext uri="{BB962C8B-B14F-4D97-AF65-F5344CB8AC3E}">
        <p14:creationId xmlns:p14="http://schemas.microsoft.com/office/powerpoint/2010/main" val="3466260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2"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8"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9"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058866A0-31B9-91EB-3908-7CAF1031B9A9}"/>
              </a:ext>
            </a:extLst>
          </p:cNvPr>
          <p:cNvSpPr>
            <a:spLocks noGrp="1"/>
          </p:cNvSpPr>
          <p:nvPr>
            <p:ph type="title"/>
          </p:nvPr>
        </p:nvSpPr>
        <p:spPr>
          <a:xfrm>
            <a:off x="4067177" y="502287"/>
            <a:ext cx="6677553" cy="1353310"/>
          </a:xfrm>
        </p:spPr>
        <p:txBody>
          <a:bodyPr vert="horz" lIns="228600" tIns="228600" rIns="228600" bIns="0" rtlCol="0" anchor="b">
            <a:normAutofit/>
          </a:bodyPr>
          <a:lstStyle/>
          <a:p>
            <a:pPr algn="l"/>
            <a:r>
              <a:rPr lang="en-US" sz="4800" b="1" u="sng">
                <a:solidFill>
                  <a:srgbClr val="000000"/>
                </a:solidFill>
                <a:latin typeface="Calibri Light" panose="020F0302020204030204" pitchFamily="34" charset="0"/>
              </a:rPr>
              <a:t>WHAT IS TRANSIT WORTH?</a:t>
            </a:r>
            <a:endParaRPr lang="en-US" sz="4800" b="1" u="sng">
              <a:solidFill>
                <a:schemeClr val="tx1"/>
              </a:solidFill>
            </a:endParaRPr>
          </a:p>
        </p:txBody>
      </p:sp>
      <p:sp>
        <p:nvSpPr>
          <p:cNvPr id="73" name="Content Placeholder 72">
            <a:extLst>
              <a:ext uri="{FF2B5EF4-FFF2-40B4-BE49-F238E27FC236}">
                <a16:creationId xmlns:a16="http://schemas.microsoft.com/office/drawing/2014/main" id="{19D4B3D7-30C3-9F9B-7F1D-C99271E2D724}"/>
              </a:ext>
            </a:extLst>
          </p:cNvPr>
          <p:cNvSpPr>
            <a:spLocks noGrp="1"/>
          </p:cNvSpPr>
          <p:nvPr>
            <p:ph idx="1"/>
          </p:nvPr>
        </p:nvSpPr>
        <p:spPr>
          <a:xfrm>
            <a:off x="4067177" y="2161348"/>
            <a:ext cx="6677551" cy="3890460"/>
          </a:xfrm>
        </p:spPr>
        <p:txBody>
          <a:bodyPr anchor="ctr">
            <a:normAutofit fontScale="92500" lnSpcReduction="10000"/>
          </a:bodyPr>
          <a:lstStyle/>
          <a:p>
            <a:pPr algn="l" rtl="0" fontAlgn="base">
              <a:buFont typeface="Wingdings" panose="05000000000000000000" pitchFamily="2" charset="2"/>
              <a:buChar char="q"/>
            </a:pPr>
            <a:r>
              <a:rPr lang="en-US" sz="2400" b="0" i="0" u="none" strike="noStrike">
                <a:solidFill>
                  <a:srgbClr val="3D3D3D"/>
                </a:solidFill>
                <a:effectLst/>
                <a:latin typeface="Century Gothic" panose="020B0502020202020204" pitchFamily="34" charset="0"/>
              </a:rPr>
              <a:t> </a:t>
            </a:r>
            <a:r>
              <a:rPr lang="en-US" sz="2400" b="1" i="0" u="none" strike="noStrike">
                <a:solidFill>
                  <a:srgbClr val="3D3D3D"/>
                </a:solidFill>
                <a:effectLst/>
                <a:latin typeface="Century Gothic" panose="020B0502020202020204" pitchFamily="34" charset="0"/>
              </a:rPr>
              <a:t>Our Role in the Community</a:t>
            </a:r>
            <a:r>
              <a:rPr lang="en-US" sz="2400" b="1" i="0">
                <a:solidFill>
                  <a:srgbClr val="3D3D3D"/>
                </a:solidFill>
                <a:effectLst/>
                <a:latin typeface="Century Gothic" panose="020B0502020202020204" pitchFamily="34" charset="0"/>
              </a:rPr>
              <a:t>​</a:t>
            </a:r>
            <a:endParaRPr lang="en-US" sz="2400" b="1" i="0">
              <a:solidFill>
                <a:srgbClr val="000000"/>
              </a:solidFill>
              <a:effectLst/>
              <a:latin typeface="Arial" panose="020B0604020202020204" pitchFamily="34" charset="0"/>
            </a:endParaRPr>
          </a:p>
          <a:p>
            <a:pPr fontAlgn="base">
              <a:buFont typeface="Wingdings" panose="05000000000000000000" pitchFamily="2" charset="2"/>
              <a:buChar char="q"/>
            </a:pPr>
            <a:r>
              <a:rPr lang="en-US" sz="2400" b="1">
                <a:solidFill>
                  <a:srgbClr val="3D3D3D"/>
                </a:solidFill>
                <a:latin typeface="Century Gothic"/>
              </a:rPr>
              <a:t> </a:t>
            </a:r>
            <a:r>
              <a:rPr lang="en-US" sz="2400" b="1" i="0" u="none" strike="noStrike">
                <a:solidFill>
                  <a:srgbClr val="3D3D3D"/>
                </a:solidFill>
                <a:effectLst/>
                <a:latin typeface="Century Gothic"/>
              </a:rPr>
              <a:t>Direct and indirect benefits</a:t>
            </a:r>
            <a:endParaRPr lang="en-US" sz="2400" b="1">
              <a:solidFill>
                <a:srgbClr val="000000"/>
              </a:solidFill>
              <a:latin typeface="Century Gothic"/>
              <a:cs typeface="Arial" panose="020B0604020202020204" pitchFamily="34" charset="0"/>
            </a:endParaRPr>
          </a:p>
          <a:p>
            <a:pPr lvl="1">
              <a:buFont typeface="Wingdings" panose="05000000000000000000" pitchFamily="2" charset="2"/>
              <a:buChar char="q"/>
            </a:pPr>
            <a:r>
              <a:rPr lang="en-US" sz="2200" b="1">
                <a:solidFill>
                  <a:srgbClr val="3D3D3D"/>
                </a:solidFill>
                <a:latin typeface="Century Gothic"/>
              </a:rPr>
              <a:t>Roadways</a:t>
            </a:r>
            <a:endParaRPr lang="en-US" sz="2200" b="1">
              <a:solidFill>
                <a:srgbClr val="000000"/>
              </a:solidFill>
              <a:latin typeface="Century Gothic"/>
              <a:cs typeface="Arial"/>
            </a:endParaRPr>
          </a:p>
          <a:p>
            <a:pPr lvl="1">
              <a:buFont typeface="Wingdings" panose="05000000000000000000" pitchFamily="2" charset="2"/>
              <a:buChar char="q"/>
            </a:pPr>
            <a:r>
              <a:rPr lang="en-US" sz="2200" b="1">
                <a:solidFill>
                  <a:srgbClr val="3D3D3D"/>
                </a:solidFill>
                <a:latin typeface="Century Gothic"/>
              </a:rPr>
              <a:t>Climate</a:t>
            </a:r>
            <a:r>
              <a:rPr lang="en-US" sz="2200" b="1" i="0">
                <a:solidFill>
                  <a:srgbClr val="3D3D3D"/>
                </a:solidFill>
                <a:effectLst/>
                <a:latin typeface="Century Gothic"/>
              </a:rPr>
              <a:t>​</a:t>
            </a:r>
            <a:endParaRPr lang="en-US" sz="2200" b="1" i="0">
              <a:solidFill>
                <a:srgbClr val="000000"/>
              </a:solidFill>
              <a:effectLst/>
              <a:latin typeface="Century Gothic"/>
              <a:cs typeface="Arial"/>
            </a:endParaRPr>
          </a:p>
          <a:p>
            <a:pPr algn="l" rtl="0" fontAlgn="base">
              <a:buFont typeface="Wingdings" panose="05000000000000000000" pitchFamily="2" charset="2"/>
              <a:buChar char="q"/>
            </a:pPr>
            <a:r>
              <a:rPr lang="en-US" sz="2400" b="1" i="0" u="none" strike="noStrike">
                <a:solidFill>
                  <a:srgbClr val="3D3D3D"/>
                </a:solidFill>
                <a:effectLst/>
                <a:latin typeface="Century Gothic" panose="020B0502020202020204" pitchFamily="34" charset="0"/>
              </a:rPr>
              <a:t> Transit Dependent riders</a:t>
            </a:r>
            <a:r>
              <a:rPr lang="en-US" sz="2400" b="1" i="0">
                <a:solidFill>
                  <a:srgbClr val="3D3D3D"/>
                </a:solidFill>
                <a:effectLst/>
                <a:latin typeface="Century Gothic" panose="020B0502020202020204" pitchFamily="34" charset="0"/>
              </a:rPr>
              <a:t>​</a:t>
            </a:r>
            <a:endParaRPr lang="en-US" sz="2400" b="1" i="0">
              <a:solidFill>
                <a:srgbClr val="000000"/>
              </a:solidFill>
              <a:effectLst/>
              <a:latin typeface="Arial" panose="020B0604020202020204" pitchFamily="34" charset="0"/>
            </a:endParaRPr>
          </a:p>
          <a:p>
            <a:pPr algn="l" rtl="0" fontAlgn="base">
              <a:buFont typeface="Wingdings" panose="05000000000000000000" pitchFamily="2" charset="2"/>
              <a:buChar char="q"/>
            </a:pPr>
            <a:r>
              <a:rPr lang="en-US" sz="2400" b="1" i="0" u="none" strike="noStrike">
                <a:solidFill>
                  <a:srgbClr val="3D3D3D"/>
                </a:solidFill>
                <a:effectLst/>
                <a:latin typeface="Century Gothic" panose="020B0502020202020204" pitchFamily="34" charset="0"/>
              </a:rPr>
              <a:t> Choice Riders</a:t>
            </a:r>
            <a:r>
              <a:rPr lang="en-US" sz="2400" b="1" i="0">
                <a:solidFill>
                  <a:srgbClr val="3D3D3D"/>
                </a:solidFill>
                <a:effectLst/>
                <a:latin typeface="Century Gothic" panose="020B0502020202020204" pitchFamily="34" charset="0"/>
              </a:rPr>
              <a:t>​</a:t>
            </a:r>
            <a:endParaRPr lang="en-US" sz="2400" b="1" i="0">
              <a:solidFill>
                <a:srgbClr val="000000"/>
              </a:solidFill>
              <a:effectLst/>
              <a:latin typeface="Arial" panose="020B0604020202020204" pitchFamily="34" charset="0"/>
            </a:endParaRPr>
          </a:p>
          <a:p>
            <a:pPr algn="l" rtl="0" fontAlgn="base">
              <a:buFont typeface="Wingdings" panose="05000000000000000000" pitchFamily="2" charset="2"/>
              <a:buChar char="q"/>
            </a:pPr>
            <a:r>
              <a:rPr lang="en-US" sz="2400" b="1" i="0" u="none" strike="noStrike">
                <a:solidFill>
                  <a:srgbClr val="3D3D3D"/>
                </a:solidFill>
                <a:effectLst/>
                <a:latin typeface="Century Gothic" panose="020B0502020202020204" pitchFamily="34" charset="0"/>
              </a:rPr>
              <a:t> Event Support</a:t>
            </a:r>
            <a:endParaRPr lang="en-US" sz="2400" b="1" i="0">
              <a:solidFill>
                <a:srgbClr val="000000"/>
              </a:solidFill>
              <a:effectLst/>
              <a:latin typeface="Arial" panose="020B0604020202020204" pitchFamily="34" charset="0"/>
            </a:endParaRPr>
          </a:p>
          <a:p>
            <a:pPr>
              <a:buChar char="q"/>
            </a:pPr>
            <a:r>
              <a:rPr lang="en-US" sz="2400" b="1">
                <a:solidFill>
                  <a:srgbClr val="3D3D3D"/>
                </a:solidFill>
                <a:latin typeface="Century Gothic"/>
              </a:rPr>
              <a:t>...It's the System Overall</a:t>
            </a:r>
          </a:p>
          <a:p>
            <a:endParaRPr lang="en-US" sz="1400"/>
          </a:p>
        </p:txBody>
      </p:sp>
      <p:pic>
        <p:nvPicPr>
          <p:cNvPr id="74" name="Content Placeholder 4" descr="A picture containing text, clipart&#10;&#10;Description automatically generated">
            <a:extLst>
              <a:ext uri="{FF2B5EF4-FFF2-40B4-BE49-F238E27FC236}">
                <a16:creationId xmlns:a16="http://schemas.microsoft.com/office/drawing/2014/main" id="{5D143B59-08EA-F372-8214-C980FFE3AC35}"/>
              </a:ext>
            </a:extLst>
          </p:cNvPr>
          <p:cNvPicPr>
            <a:picLocks noChangeAspect="1"/>
          </p:cNvPicPr>
          <p:nvPr/>
        </p:nvPicPr>
        <p:blipFill rotWithShape="1">
          <a:blip r:embed="rId2"/>
          <a:srcRect r="66975"/>
          <a:stretch/>
        </p:blipFill>
        <p:spPr>
          <a:xfrm>
            <a:off x="112735" y="56367"/>
            <a:ext cx="945714" cy="892928"/>
          </a:xfrm>
          <a:prstGeom prst="rect">
            <a:avLst/>
          </a:prstGeom>
        </p:spPr>
      </p:pic>
      <p:sp>
        <p:nvSpPr>
          <p:cNvPr id="6" name="TextBox 5">
            <a:extLst>
              <a:ext uri="{FF2B5EF4-FFF2-40B4-BE49-F238E27FC236}">
                <a16:creationId xmlns:a16="http://schemas.microsoft.com/office/drawing/2014/main" id="{04F05B14-5EDB-7CFF-DE48-AFBE75FC98DF}"/>
              </a:ext>
            </a:extLst>
          </p:cNvPr>
          <p:cNvSpPr txBox="1"/>
          <p:nvPr/>
        </p:nvSpPr>
        <p:spPr>
          <a:xfrm>
            <a:off x="3047260" y="3246553"/>
            <a:ext cx="6094520" cy="369332"/>
          </a:xfrm>
          <a:prstGeom prst="rect">
            <a:avLst/>
          </a:prstGeom>
          <a:noFill/>
        </p:spPr>
        <p:txBody>
          <a:bodyPr wrap="square">
            <a:spAutoFit/>
          </a:bodyPr>
          <a:lstStyle/>
          <a:p>
            <a:r>
              <a:rPr lang="en-US"/>
              <a:t> </a:t>
            </a:r>
          </a:p>
        </p:txBody>
      </p:sp>
    </p:spTree>
    <p:extLst>
      <p:ext uri="{BB962C8B-B14F-4D97-AF65-F5344CB8AC3E}">
        <p14:creationId xmlns:p14="http://schemas.microsoft.com/office/powerpoint/2010/main" val="365281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2"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8"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9"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058866A0-31B9-91EB-3908-7CAF1031B9A9}"/>
              </a:ext>
            </a:extLst>
          </p:cNvPr>
          <p:cNvSpPr>
            <a:spLocks noGrp="1"/>
          </p:cNvSpPr>
          <p:nvPr>
            <p:ph type="title"/>
          </p:nvPr>
        </p:nvSpPr>
        <p:spPr>
          <a:xfrm>
            <a:off x="2624138" y="574675"/>
            <a:ext cx="8088616" cy="821271"/>
          </a:xfrm>
        </p:spPr>
        <p:txBody>
          <a:bodyPr vert="horz" lIns="228600" tIns="228600" rIns="228600" bIns="0" rtlCol="0" anchor="b">
            <a:normAutofit fontScale="90000"/>
          </a:bodyPr>
          <a:lstStyle/>
          <a:p>
            <a:pPr algn="l"/>
            <a:r>
              <a:rPr lang="en-US" sz="4800" b="1">
                <a:solidFill>
                  <a:srgbClr val="000000"/>
                </a:solidFill>
                <a:latin typeface="Calibri Light" panose="020F0302020204030204" pitchFamily="34" charset="0"/>
              </a:rPr>
              <a:t>CATA’S SERVICE PLANNING PRINCIPLES</a:t>
            </a:r>
            <a:endParaRPr lang="en-US" sz="4800" b="1">
              <a:solidFill>
                <a:schemeClr val="tx1"/>
              </a:solidFill>
            </a:endParaRPr>
          </a:p>
        </p:txBody>
      </p:sp>
      <p:sp>
        <p:nvSpPr>
          <p:cNvPr id="73" name="Content Placeholder 72">
            <a:extLst>
              <a:ext uri="{FF2B5EF4-FFF2-40B4-BE49-F238E27FC236}">
                <a16:creationId xmlns:a16="http://schemas.microsoft.com/office/drawing/2014/main" id="{19D4B3D7-30C3-9F9B-7F1D-C99271E2D724}"/>
              </a:ext>
            </a:extLst>
          </p:cNvPr>
          <p:cNvSpPr>
            <a:spLocks noGrp="1"/>
          </p:cNvSpPr>
          <p:nvPr>
            <p:ph idx="1"/>
          </p:nvPr>
        </p:nvSpPr>
        <p:spPr>
          <a:xfrm>
            <a:off x="3030219" y="1657884"/>
            <a:ext cx="7825106" cy="4686888"/>
          </a:xfrm>
        </p:spPr>
        <p:txBody>
          <a:bodyPr anchor="ctr">
            <a:normAutofit fontScale="62500" lnSpcReduction="20000"/>
          </a:bodyPr>
          <a:lstStyle/>
          <a:p>
            <a:pPr algn="l" rtl="0" fontAlgn="base">
              <a:buFont typeface="Wingdings" panose="05000000000000000000" pitchFamily="2" charset="2"/>
              <a:buChar char="Ø"/>
            </a:pPr>
            <a:r>
              <a:rPr lang="en-US" sz="3200" b="0" i="0" u="none" strike="noStrike">
                <a:solidFill>
                  <a:srgbClr val="3D3D3D"/>
                </a:solidFill>
                <a:effectLst/>
                <a:latin typeface="Century Gothic"/>
              </a:rPr>
              <a:t>Address local and Centre Region travel needs; a single, connected network.</a:t>
            </a:r>
            <a:r>
              <a:rPr lang="en-US" sz="3200" b="0" i="0">
                <a:solidFill>
                  <a:srgbClr val="3D3D3D"/>
                </a:solidFill>
                <a:effectLst/>
                <a:latin typeface="Century Gothic"/>
              </a:rPr>
              <a:t>​</a:t>
            </a:r>
            <a:endParaRPr lang="en-US" sz="3200" b="0" i="0">
              <a:solidFill>
                <a:srgbClr val="000000"/>
              </a:solidFill>
              <a:effectLst/>
              <a:latin typeface="Century Gothic"/>
            </a:endParaRPr>
          </a:p>
          <a:p>
            <a:pPr algn="l" rtl="0" fontAlgn="base">
              <a:buFont typeface="Wingdings" panose="05000000000000000000" pitchFamily="2" charset="2"/>
              <a:buChar char="Ø"/>
            </a:pPr>
            <a:r>
              <a:rPr lang="en-US" sz="3200" b="0" i="0" u="none" strike="noStrike">
                <a:solidFill>
                  <a:srgbClr val="3D3D3D"/>
                </a:solidFill>
                <a:effectLst/>
                <a:latin typeface="Century Gothic"/>
              </a:rPr>
              <a:t>Build a system serving community destinations even if not optimally efficient.</a:t>
            </a:r>
            <a:r>
              <a:rPr lang="en-US" sz="3200" b="0" i="0">
                <a:solidFill>
                  <a:srgbClr val="3D3D3D"/>
                </a:solidFill>
                <a:effectLst/>
                <a:latin typeface="Century Gothic"/>
              </a:rPr>
              <a:t>​</a:t>
            </a:r>
            <a:endParaRPr lang="en-US" sz="3200" b="0" i="0">
              <a:solidFill>
                <a:srgbClr val="000000"/>
              </a:solidFill>
              <a:effectLst/>
              <a:latin typeface="Century Gothic"/>
            </a:endParaRPr>
          </a:p>
          <a:p>
            <a:pPr algn="l" rtl="0" fontAlgn="base">
              <a:buFont typeface="Wingdings" panose="05000000000000000000" pitchFamily="2" charset="2"/>
              <a:buChar char="Ø"/>
            </a:pPr>
            <a:r>
              <a:rPr lang="en-US" sz="3200" b="0" i="0" u="none" strike="noStrike">
                <a:solidFill>
                  <a:srgbClr val="3D3D3D"/>
                </a:solidFill>
                <a:effectLst/>
                <a:latin typeface="Century Gothic"/>
              </a:rPr>
              <a:t>Maximize revenue from choice rider services.</a:t>
            </a:r>
            <a:r>
              <a:rPr lang="en-US" sz="3200" b="0" i="0">
                <a:solidFill>
                  <a:srgbClr val="3D3D3D"/>
                </a:solidFill>
                <a:effectLst/>
                <a:latin typeface="Century Gothic"/>
              </a:rPr>
              <a:t>​</a:t>
            </a:r>
            <a:endParaRPr lang="en-US" sz="3200" b="0" i="0">
              <a:solidFill>
                <a:srgbClr val="000000"/>
              </a:solidFill>
              <a:effectLst/>
              <a:latin typeface="Century Gothic"/>
            </a:endParaRPr>
          </a:p>
          <a:p>
            <a:pPr algn="l" rtl="0" fontAlgn="base">
              <a:buFont typeface="Wingdings" panose="05000000000000000000" pitchFamily="2" charset="2"/>
              <a:buChar char="Ø"/>
            </a:pPr>
            <a:r>
              <a:rPr lang="en-US" sz="3200" b="0" i="0" u="none" strike="noStrike">
                <a:solidFill>
                  <a:srgbClr val="3D3D3D"/>
                </a:solidFill>
                <a:effectLst/>
                <a:latin typeface="Century Gothic"/>
              </a:rPr>
              <a:t>Ensure all services are functionally accessible for passengers with disabilities.</a:t>
            </a:r>
            <a:r>
              <a:rPr lang="en-US" sz="3200" b="0" i="0">
                <a:solidFill>
                  <a:srgbClr val="3D3D3D"/>
                </a:solidFill>
                <a:effectLst/>
                <a:latin typeface="Century Gothic"/>
              </a:rPr>
              <a:t>​</a:t>
            </a:r>
            <a:endParaRPr lang="en-US" sz="3200" b="0" i="0">
              <a:solidFill>
                <a:srgbClr val="000000"/>
              </a:solidFill>
              <a:effectLst/>
              <a:latin typeface="Century Gothic"/>
            </a:endParaRPr>
          </a:p>
          <a:p>
            <a:pPr fontAlgn="base">
              <a:buFont typeface="Wingdings" panose="05000000000000000000" pitchFamily="2" charset="2"/>
              <a:buChar char="Ø"/>
            </a:pPr>
            <a:r>
              <a:rPr lang="en-US" sz="3200" b="0" i="0" u="none" strike="noStrike">
                <a:solidFill>
                  <a:srgbClr val="3D3D3D"/>
                </a:solidFill>
                <a:effectLst/>
                <a:latin typeface="Century Gothic"/>
              </a:rPr>
              <a:t>Optimize frequency</a:t>
            </a:r>
            <a:r>
              <a:rPr lang="en-US" sz="3200">
                <a:solidFill>
                  <a:srgbClr val="3D3D3D"/>
                </a:solidFill>
                <a:latin typeface="Century Gothic"/>
              </a:rPr>
              <a:t> </a:t>
            </a:r>
            <a:endParaRPr lang="en-US" sz="3200">
              <a:solidFill>
                <a:srgbClr val="000000"/>
              </a:solidFill>
              <a:latin typeface="Century Gothic"/>
            </a:endParaRPr>
          </a:p>
          <a:p>
            <a:pPr algn="l">
              <a:buFont typeface="Wingdings" panose="05000000000000000000" pitchFamily="2" charset="2"/>
              <a:buChar char="Ø"/>
            </a:pPr>
            <a:r>
              <a:rPr lang="en-US" sz="3200" b="0" i="0" u="none" strike="noStrike">
                <a:solidFill>
                  <a:srgbClr val="3D3D3D"/>
                </a:solidFill>
                <a:effectLst/>
                <a:latin typeface="Century Gothic"/>
              </a:rPr>
              <a:t>Operationally link all of our services (fixed route, demand response, commuter).</a:t>
            </a:r>
            <a:r>
              <a:rPr lang="en-US" sz="3200" b="0" i="0">
                <a:solidFill>
                  <a:srgbClr val="3D3D3D"/>
                </a:solidFill>
                <a:effectLst/>
                <a:latin typeface="Century Gothic"/>
              </a:rPr>
              <a:t>​</a:t>
            </a:r>
            <a:endParaRPr lang="en-US" sz="3200" b="0" i="0">
              <a:solidFill>
                <a:srgbClr val="000000"/>
              </a:solidFill>
              <a:effectLst/>
              <a:latin typeface="Century Gothic"/>
            </a:endParaRPr>
          </a:p>
          <a:p>
            <a:pPr algn="l" rtl="0" fontAlgn="base">
              <a:buFont typeface="Wingdings" panose="05000000000000000000" pitchFamily="2" charset="2"/>
              <a:buChar char="Ø"/>
            </a:pPr>
            <a:r>
              <a:rPr lang="en-US" sz="3200" b="0" i="0" u="none" strike="noStrike">
                <a:solidFill>
                  <a:srgbClr val="3D3D3D"/>
                </a:solidFill>
                <a:effectLst/>
                <a:latin typeface="Century Gothic" panose="020B0502020202020204" pitchFamily="34" charset="0"/>
              </a:rPr>
              <a:t>Select the lowest-cost service option to meet demand.</a:t>
            </a:r>
            <a:endParaRPr lang="en-US" sz="3200" b="0" i="0">
              <a:solidFill>
                <a:srgbClr val="000000"/>
              </a:solidFill>
              <a:effectLst/>
              <a:latin typeface="Arial" panose="020B0604020202020204" pitchFamily="34" charset="0"/>
            </a:endParaRPr>
          </a:p>
          <a:p>
            <a:endParaRPr lang="en-US" sz="1600"/>
          </a:p>
        </p:txBody>
      </p:sp>
      <p:pic>
        <p:nvPicPr>
          <p:cNvPr id="74" name="Content Placeholder 4" descr="A picture containing text, clipart&#10;&#10;Description automatically generated">
            <a:extLst>
              <a:ext uri="{FF2B5EF4-FFF2-40B4-BE49-F238E27FC236}">
                <a16:creationId xmlns:a16="http://schemas.microsoft.com/office/drawing/2014/main" id="{5D143B59-08EA-F372-8214-C980FFE3AC35}"/>
              </a:ext>
            </a:extLst>
          </p:cNvPr>
          <p:cNvPicPr>
            <a:picLocks noChangeAspect="1"/>
          </p:cNvPicPr>
          <p:nvPr/>
        </p:nvPicPr>
        <p:blipFill rotWithShape="1">
          <a:blip r:embed="rId3"/>
          <a:srcRect r="66975"/>
          <a:stretch/>
        </p:blipFill>
        <p:spPr>
          <a:xfrm>
            <a:off x="112735" y="56367"/>
            <a:ext cx="945714" cy="892928"/>
          </a:xfrm>
          <a:prstGeom prst="rect">
            <a:avLst/>
          </a:prstGeom>
        </p:spPr>
      </p:pic>
    </p:spTree>
    <p:extLst>
      <p:ext uri="{BB962C8B-B14F-4D97-AF65-F5344CB8AC3E}">
        <p14:creationId xmlns:p14="http://schemas.microsoft.com/office/powerpoint/2010/main" val="3284477298"/>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1F743-22E7-B81E-842A-61469709EFB2}"/>
              </a:ext>
            </a:extLst>
          </p:cNvPr>
          <p:cNvSpPr txBox="1"/>
          <p:nvPr/>
        </p:nvSpPr>
        <p:spPr>
          <a:xfrm>
            <a:off x="494805" y="890648"/>
            <a:ext cx="682475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highlight>
                  <a:srgbClr val="FF0000"/>
                </a:highlight>
              </a:rPr>
              <a:t>Counting rides by township is not so easy...</a:t>
            </a:r>
          </a:p>
        </p:txBody>
      </p:sp>
      <p:pic>
        <p:nvPicPr>
          <p:cNvPr id="3" name="Picture 3">
            <a:extLst>
              <a:ext uri="{FF2B5EF4-FFF2-40B4-BE49-F238E27FC236}">
                <a16:creationId xmlns:a16="http://schemas.microsoft.com/office/drawing/2014/main" id="{10D2C591-44DF-A3BC-F9AE-052E2062AC11}"/>
              </a:ext>
            </a:extLst>
          </p:cNvPr>
          <p:cNvPicPr>
            <a:picLocks noChangeAspect="1"/>
          </p:cNvPicPr>
          <p:nvPr/>
        </p:nvPicPr>
        <p:blipFill>
          <a:blip r:embed="rId2"/>
          <a:stretch>
            <a:fillRect/>
          </a:stretch>
        </p:blipFill>
        <p:spPr>
          <a:xfrm>
            <a:off x="663881" y="1513623"/>
            <a:ext cx="11417472" cy="4895467"/>
          </a:xfrm>
          <a:prstGeom prst="rect">
            <a:avLst/>
          </a:prstGeom>
        </p:spPr>
      </p:pic>
    </p:spTree>
    <p:extLst>
      <p:ext uri="{BB962C8B-B14F-4D97-AF65-F5344CB8AC3E}">
        <p14:creationId xmlns:p14="http://schemas.microsoft.com/office/powerpoint/2010/main" val="3779625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2"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8"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9"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058866A0-31B9-91EB-3908-7CAF1031B9A9}"/>
              </a:ext>
            </a:extLst>
          </p:cNvPr>
          <p:cNvSpPr>
            <a:spLocks noGrp="1"/>
          </p:cNvSpPr>
          <p:nvPr>
            <p:ph type="title"/>
          </p:nvPr>
        </p:nvSpPr>
        <p:spPr>
          <a:xfrm>
            <a:off x="2476871" y="1118586"/>
            <a:ext cx="8267860" cy="865660"/>
          </a:xfrm>
          <a:solidFill>
            <a:schemeClr val="bg1"/>
          </a:solidFill>
        </p:spPr>
        <p:txBody>
          <a:bodyPr vert="horz" lIns="228600" tIns="228600" rIns="228600" bIns="0" rtlCol="0" anchor="b">
            <a:noAutofit/>
          </a:bodyPr>
          <a:lstStyle/>
          <a:p>
            <a:pPr algn="l"/>
            <a:br>
              <a:rPr lang="en-US" sz="4800">
                <a:solidFill>
                  <a:schemeClr val="tx1"/>
                </a:solidFill>
                <a:highlight>
                  <a:srgbClr val="FF0000"/>
                </a:highlight>
              </a:rPr>
            </a:br>
            <a:r>
              <a:rPr lang="en-US" sz="4800" b="1">
                <a:solidFill>
                  <a:schemeClr val="tx1"/>
                </a:solidFill>
                <a:highlight>
                  <a:srgbClr val="C0C0C0"/>
                </a:highlight>
              </a:rPr>
              <a:t>REGULATORY FRAMEWORK   </a:t>
            </a:r>
          </a:p>
        </p:txBody>
      </p:sp>
      <p:sp>
        <p:nvSpPr>
          <p:cNvPr id="73" name="Content Placeholder 72">
            <a:extLst>
              <a:ext uri="{FF2B5EF4-FFF2-40B4-BE49-F238E27FC236}">
                <a16:creationId xmlns:a16="http://schemas.microsoft.com/office/drawing/2014/main" id="{19D4B3D7-30C3-9F9B-7F1D-C99271E2D724}"/>
              </a:ext>
            </a:extLst>
          </p:cNvPr>
          <p:cNvSpPr>
            <a:spLocks noGrp="1"/>
          </p:cNvSpPr>
          <p:nvPr>
            <p:ph idx="1"/>
          </p:nvPr>
        </p:nvSpPr>
        <p:spPr>
          <a:xfrm>
            <a:off x="3055222" y="2187148"/>
            <a:ext cx="6677551" cy="3890460"/>
          </a:xfrm>
        </p:spPr>
        <p:txBody>
          <a:bodyPr anchor="ctr">
            <a:noAutofit/>
          </a:bodyPr>
          <a:lstStyle/>
          <a:p>
            <a:pPr algn="l" rtl="0" fontAlgn="base">
              <a:buFont typeface="Wingdings" panose="05000000000000000000" pitchFamily="2" charset="2"/>
              <a:buChar char="q"/>
            </a:pPr>
            <a:r>
              <a:rPr lang="en-US" sz="2400" b="1" i="0" u="none" strike="noStrike">
                <a:solidFill>
                  <a:srgbClr val="000000"/>
                </a:solidFill>
                <a:effectLst/>
                <a:latin typeface="Calibri" panose="020F0502020204030204" pitchFamily="34" charset="0"/>
              </a:rPr>
              <a:t> Public service planning requirements (public visibility and involvement)​</a:t>
            </a:r>
          </a:p>
          <a:p>
            <a:pPr algn="l" rtl="0" fontAlgn="base">
              <a:buFont typeface="Wingdings" panose="05000000000000000000" pitchFamily="2" charset="2"/>
              <a:buChar char="q"/>
            </a:pPr>
            <a:r>
              <a:rPr lang="en-US" sz="2400" b="1" i="0" u="none" strike="noStrike">
                <a:solidFill>
                  <a:srgbClr val="000000"/>
                </a:solidFill>
                <a:effectLst/>
                <a:latin typeface="Calibri" panose="020F0502020204030204" pitchFamily="34" charset="0"/>
              </a:rPr>
              <a:t> Cannot compete with the private sector​</a:t>
            </a:r>
          </a:p>
          <a:p>
            <a:pPr algn="l" rtl="0" fontAlgn="base">
              <a:buFont typeface="Wingdings" panose="05000000000000000000" pitchFamily="2" charset="2"/>
              <a:buChar char="q"/>
            </a:pPr>
            <a:r>
              <a:rPr lang="en-US" sz="2400" b="1" i="0" u="none" strike="noStrike">
                <a:solidFill>
                  <a:srgbClr val="000000"/>
                </a:solidFill>
                <a:effectLst/>
                <a:latin typeface="Calibri" panose="020F0502020204030204" pitchFamily="34" charset="0"/>
              </a:rPr>
              <a:t> All services must be accessible (ADA)​</a:t>
            </a:r>
          </a:p>
          <a:p>
            <a:pPr algn="l" rtl="0" fontAlgn="base">
              <a:buFont typeface="Wingdings" panose="05000000000000000000" pitchFamily="2" charset="2"/>
              <a:buChar char="q"/>
            </a:pPr>
            <a:r>
              <a:rPr lang="en-US" sz="2400" b="1" i="0" u="none" strike="noStrike">
                <a:solidFill>
                  <a:srgbClr val="000000"/>
                </a:solidFill>
                <a:effectLst/>
                <a:latin typeface="Calibri" panose="020F0502020204030204" pitchFamily="34" charset="0"/>
              </a:rPr>
              <a:t> Standardized data collection and reporting (FTA, PennDOT)​</a:t>
            </a:r>
          </a:p>
          <a:p>
            <a:pPr algn="l" rtl="0" fontAlgn="base">
              <a:buFont typeface="Wingdings" panose="05000000000000000000" pitchFamily="2" charset="2"/>
              <a:buChar char="q"/>
            </a:pPr>
            <a:r>
              <a:rPr lang="en-US" sz="2400" b="1" i="0" u="none" strike="noStrike">
                <a:solidFill>
                  <a:srgbClr val="000000"/>
                </a:solidFill>
                <a:effectLst/>
                <a:latin typeface="Calibri" panose="020F0502020204030204" pitchFamily="34" charset="0"/>
              </a:rPr>
              <a:t> A bevy of State/Federal employment, safety, purchasing, and equity regulations</a:t>
            </a:r>
            <a:endParaRPr lang="en-US" sz="2400" b="1"/>
          </a:p>
        </p:txBody>
      </p:sp>
      <p:pic>
        <p:nvPicPr>
          <p:cNvPr id="74" name="Content Placeholder 4" descr="A picture containing text, clipart&#10;&#10;Description automatically generated">
            <a:extLst>
              <a:ext uri="{FF2B5EF4-FFF2-40B4-BE49-F238E27FC236}">
                <a16:creationId xmlns:a16="http://schemas.microsoft.com/office/drawing/2014/main" id="{5D143B59-08EA-F372-8214-C980FFE3AC35}"/>
              </a:ext>
            </a:extLst>
          </p:cNvPr>
          <p:cNvPicPr>
            <a:picLocks noChangeAspect="1"/>
          </p:cNvPicPr>
          <p:nvPr/>
        </p:nvPicPr>
        <p:blipFill rotWithShape="1">
          <a:blip r:embed="rId2"/>
          <a:srcRect r="66975"/>
          <a:stretch/>
        </p:blipFill>
        <p:spPr>
          <a:xfrm>
            <a:off x="112735" y="56367"/>
            <a:ext cx="945714" cy="892928"/>
          </a:xfrm>
          <a:prstGeom prst="rect">
            <a:avLst/>
          </a:prstGeom>
        </p:spPr>
      </p:pic>
    </p:spTree>
    <p:extLst>
      <p:ext uri="{BB962C8B-B14F-4D97-AF65-F5344CB8AC3E}">
        <p14:creationId xmlns:p14="http://schemas.microsoft.com/office/powerpoint/2010/main" val="2870901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EDB4298B-514D-4087-BFCF-5E0B7C9A9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81" name="Group 80">
            <a:extLst>
              <a:ext uri="{FF2B5EF4-FFF2-40B4-BE49-F238E27FC236}">
                <a16:creationId xmlns:a16="http://schemas.microsoft.com/office/drawing/2014/main" id="{04250D78-05C1-41CC-8744-FF36129625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82" name="Freeform 5">
              <a:extLst>
                <a:ext uri="{FF2B5EF4-FFF2-40B4-BE49-F238E27FC236}">
                  <a16:creationId xmlns:a16="http://schemas.microsoft.com/office/drawing/2014/main" id="{488B658F-163C-450C-B32C-2385E374B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83" name="Freeform 6">
              <a:extLst>
                <a:ext uri="{FF2B5EF4-FFF2-40B4-BE49-F238E27FC236}">
                  <a16:creationId xmlns:a16="http://schemas.microsoft.com/office/drawing/2014/main" id="{5AE85F6C-45F9-4F00-8AA8-52BD51059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7">
              <a:extLst>
                <a:ext uri="{FF2B5EF4-FFF2-40B4-BE49-F238E27FC236}">
                  <a16:creationId xmlns:a16="http://schemas.microsoft.com/office/drawing/2014/main" id="{4B0E90C3-F098-46CE-B1D9-44EDE9C6E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8">
              <a:extLst>
                <a:ext uri="{FF2B5EF4-FFF2-40B4-BE49-F238E27FC236}">
                  <a16:creationId xmlns:a16="http://schemas.microsoft.com/office/drawing/2014/main" id="{FFF59D4E-9109-4D0A-8064-9C534CCFB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9">
              <a:extLst>
                <a:ext uri="{FF2B5EF4-FFF2-40B4-BE49-F238E27FC236}">
                  <a16:creationId xmlns:a16="http://schemas.microsoft.com/office/drawing/2014/main" id="{94B8AAA4-1840-48B9-A1E7-8CE75F873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0">
              <a:extLst>
                <a:ext uri="{FF2B5EF4-FFF2-40B4-BE49-F238E27FC236}">
                  <a16:creationId xmlns:a16="http://schemas.microsoft.com/office/drawing/2014/main" id="{5A87B14D-183F-429F-849A-A6DC957B0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accent1">
                  <a:alpha val="18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1">
              <a:extLst>
                <a:ext uri="{FF2B5EF4-FFF2-40B4-BE49-F238E27FC236}">
                  <a16:creationId xmlns:a16="http://schemas.microsoft.com/office/drawing/2014/main" id="{1C261938-CF78-4843-9295-A20FD1591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2">
              <a:extLst>
                <a:ext uri="{FF2B5EF4-FFF2-40B4-BE49-F238E27FC236}">
                  <a16:creationId xmlns:a16="http://schemas.microsoft.com/office/drawing/2014/main" id="{70557A9F-9800-4BDA-8EA5-312FBB05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3">
              <a:extLst>
                <a:ext uri="{FF2B5EF4-FFF2-40B4-BE49-F238E27FC236}">
                  <a16:creationId xmlns:a16="http://schemas.microsoft.com/office/drawing/2014/main" id="{55443555-50A7-490F-A7BD-C3761876BE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4">
              <a:extLst>
                <a:ext uri="{FF2B5EF4-FFF2-40B4-BE49-F238E27FC236}">
                  <a16:creationId xmlns:a16="http://schemas.microsoft.com/office/drawing/2014/main" id="{0E25D709-0236-44C4-9AD0-23C27FFB6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5">
              <a:extLst>
                <a:ext uri="{FF2B5EF4-FFF2-40B4-BE49-F238E27FC236}">
                  <a16:creationId xmlns:a16="http://schemas.microsoft.com/office/drawing/2014/main" id="{52D3488E-C376-4058-9B14-3E67ECCF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6">
              <a:extLst>
                <a:ext uri="{FF2B5EF4-FFF2-40B4-BE49-F238E27FC236}">
                  <a16:creationId xmlns:a16="http://schemas.microsoft.com/office/drawing/2014/main" id="{29C0577D-AE94-4E3E-AFE9-87D6F505C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accent1">
                  <a:alpha val="1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7">
              <a:extLst>
                <a:ext uri="{FF2B5EF4-FFF2-40B4-BE49-F238E27FC236}">
                  <a16:creationId xmlns:a16="http://schemas.microsoft.com/office/drawing/2014/main" id="{628A3D14-A3AE-415B-81C0-10DABBD63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8">
              <a:extLst>
                <a:ext uri="{FF2B5EF4-FFF2-40B4-BE49-F238E27FC236}">
                  <a16:creationId xmlns:a16="http://schemas.microsoft.com/office/drawing/2014/main" id="{07722035-1059-41F4-801E-F6C3F4383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accent1">
                  <a:alpha val="12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9">
              <a:extLst>
                <a:ext uri="{FF2B5EF4-FFF2-40B4-BE49-F238E27FC236}">
                  <a16:creationId xmlns:a16="http://schemas.microsoft.com/office/drawing/2014/main" id="{98275878-64ED-413C-B1B9-654EE17C5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0">
              <a:extLst>
                <a:ext uri="{FF2B5EF4-FFF2-40B4-BE49-F238E27FC236}">
                  <a16:creationId xmlns:a16="http://schemas.microsoft.com/office/drawing/2014/main" id="{6BE90BD7-1A14-43A3-8CD4-8D181EE63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accent1">
                  <a:alpha val="12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8" name="Freeform 21">
              <a:extLst>
                <a:ext uri="{FF2B5EF4-FFF2-40B4-BE49-F238E27FC236}">
                  <a16:creationId xmlns:a16="http://schemas.microsoft.com/office/drawing/2014/main" id="{8609B6EC-0BA4-4C45-B9CA-311B34B83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accent1">
                  <a:alpha val="12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9" name="Freeform 22">
              <a:extLst>
                <a:ext uri="{FF2B5EF4-FFF2-40B4-BE49-F238E27FC236}">
                  <a16:creationId xmlns:a16="http://schemas.microsoft.com/office/drawing/2014/main" id="{BA3962A2-D76B-4346-9535-356648073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3">
              <a:extLst>
                <a:ext uri="{FF2B5EF4-FFF2-40B4-BE49-F238E27FC236}">
                  <a16:creationId xmlns:a16="http://schemas.microsoft.com/office/drawing/2014/main" id="{28CBAD67-783A-4EFF-852A-40CD9D58C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accent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4">
              <a:extLst>
                <a:ext uri="{FF2B5EF4-FFF2-40B4-BE49-F238E27FC236}">
                  <a16:creationId xmlns:a16="http://schemas.microsoft.com/office/drawing/2014/main" id="{780BC275-9329-40AA-849F-7B258245E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25">
              <a:extLst>
                <a:ext uri="{FF2B5EF4-FFF2-40B4-BE49-F238E27FC236}">
                  <a16:creationId xmlns:a16="http://schemas.microsoft.com/office/drawing/2014/main" id="{55DA4B63-E5E4-49C5-BC03-E5A312146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058866A0-31B9-91EB-3908-7CAF1031B9A9}"/>
              </a:ext>
            </a:extLst>
          </p:cNvPr>
          <p:cNvSpPr>
            <a:spLocks noGrp="1"/>
          </p:cNvSpPr>
          <p:nvPr>
            <p:ph type="title"/>
          </p:nvPr>
        </p:nvSpPr>
        <p:spPr>
          <a:xfrm>
            <a:off x="2709521" y="776521"/>
            <a:ext cx="6677553" cy="771120"/>
          </a:xfrm>
        </p:spPr>
        <p:txBody>
          <a:bodyPr vert="horz" lIns="228600" tIns="228600" rIns="228600" bIns="0" rtlCol="0" anchor="b">
            <a:normAutofit fontScale="90000"/>
          </a:bodyPr>
          <a:lstStyle/>
          <a:p>
            <a:br>
              <a:rPr lang="en-US" sz="4800" b="1" i="0" cap="all">
                <a:solidFill>
                  <a:schemeClr val="tx1"/>
                </a:solidFill>
                <a:effectLst/>
                <a:latin typeface="Century Gothic" panose="020B0502020202020204" pitchFamily="34" charset="0"/>
              </a:rPr>
            </a:br>
            <a:r>
              <a:rPr lang="en-US" sz="4800" b="1" i="0" cap="all">
                <a:solidFill>
                  <a:schemeClr val="tx1"/>
                </a:solidFill>
                <a:effectLst/>
                <a:latin typeface="Century Gothic" panose="020B0502020202020204" pitchFamily="34" charset="0"/>
              </a:rPr>
              <a:t>CATA RIDERSHIP FY 2023 </a:t>
            </a:r>
            <a:endParaRPr lang="en-US" sz="4800" b="1">
              <a:solidFill>
                <a:schemeClr val="tx1"/>
              </a:solidFill>
            </a:endParaRPr>
          </a:p>
        </p:txBody>
      </p:sp>
      <p:pic>
        <p:nvPicPr>
          <p:cNvPr id="74" name="Content Placeholder 4" descr="A picture containing text, clipart&#10;&#10;Description automatically generated">
            <a:extLst>
              <a:ext uri="{FF2B5EF4-FFF2-40B4-BE49-F238E27FC236}">
                <a16:creationId xmlns:a16="http://schemas.microsoft.com/office/drawing/2014/main" id="{5D143B59-08EA-F372-8214-C980FFE3AC35}"/>
              </a:ext>
            </a:extLst>
          </p:cNvPr>
          <p:cNvPicPr>
            <a:picLocks noChangeAspect="1"/>
          </p:cNvPicPr>
          <p:nvPr/>
        </p:nvPicPr>
        <p:blipFill rotWithShape="1">
          <a:blip r:embed="rId3"/>
          <a:srcRect r="66975"/>
          <a:stretch/>
        </p:blipFill>
        <p:spPr>
          <a:xfrm>
            <a:off x="112735" y="56367"/>
            <a:ext cx="945714" cy="892928"/>
          </a:xfrm>
          <a:prstGeom prst="rect">
            <a:avLst/>
          </a:prstGeom>
        </p:spPr>
      </p:pic>
      <p:sp>
        <p:nvSpPr>
          <p:cNvPr id="6" name="TextBox 5">
            <a:extLst>
              <a:ext uri="{FF2B5EF4-FFF2-40B4-BE49-F238E27FC236}">
                <a16:creationId xmlns:a16="http://schemas.microsoft.com/office/drawing/2014/main" id="{04F05B14-5EDB-7CFF-DE48-AFBE75FC98DF}"/>
              </a:ext>
            </a:extLst>
          </p:cNvPr>
          <p:cNvSpPr txBox="1"/>
          <p:nvPr/>
        </p:nvSpPr>
        <p:spPr>
          <a:xfrm>
            <a:off x="3047260" y="3246553"/>
            <a:ext cx="609452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rPr>
              <a:t> </a:t>
            </a:r>
          </a:p>
        </p:txBody>
      </p:sp>
      <p:pic>
        <p:nvPicPr>
          <p:cNvPr id="4" name="Picture 3">
            <a:extLst>
              <a:ext uri="{FF2B5EF4-FFF2-40B4-BE49-F238E27FC236}">
                <a16:creationId xmlns:a16="http://schemas.microsoft.com/office/drawing/2014/main" id="{1C1C84F1-6E2E-852A-C578-9194CED402ED}"/>
              </a:ext>
            </a:extLst>
          </p:cNvPr>
          <p:cNvPicPr>
            <a:picLocks noChangeAspect="1"/>
          </p:cNvPicPr>
          <p:nvPr/>
        </p:nvPicPr>
        <p:blipFill>
          <a:blip r:embed="rId4"/>
          <a:stretch>
            <a:fillRect/>
          </a:stretch>
        </p:blipFill>
        <p:spPr>
          <a:xfrm>
            <a:off x="2517379" y="2228850"/>
            <a:ext cx="9108281" cy="3184940"/>
          </a:xfrm>
          <a:prstGeom prst="rect">
            <a:avLst/>
          </a:prstGeom>
        </p:spPr>
      </p:pic>
    </p:spTree>
    <p:extLst>
      <p:ext uri="{BB962C8B-B14F-4D97-AF65-F5344CB8AC3E}">
        <p14:creationId xmlns:p14="http://schemas.microsoft.com/office/powerpoint/2010/main" val="872111783"/>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8C2F76C-BBDA-523F-0544-AFCB80817AE7}"/>
              </a:ext>
            </a:extLst>
          </p:cNvPr>
          <p:cNvGraphicFramePr/>
          <p:nvPr>
            <p:extLst>
              <p:ext uri="{D42A27DB-BD31-4B8C-83A1-F6EECF244321}">
                <p14:modId xmlns:p14="http://schemas.microsoft.com/office/powerpoint/2010/main" val="1251719416"/>
              </p:ext>
            </p:extLst>
          </p:nvPr>
        </p:nvGraphicFramePr>
        <p:xfrm>
          <a:off x="949912" y="1171852"/>
          <a:ext cx="10502282" cy="53210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DA0FDB7-7727-3FFD-A4F4-EDA6D8C88E14}"/>
              </a:ext>
            </a:extLst>
          </p:cNvPr>
          <p:cNvSpPr txBox="1"/>
          <p:nvPr/>
        </p:nvSpPr>
        <p:spPr>
          <a:xfrm>
            <a:off x="1386337" y="407543"/>
            <a:ext cx="7319394" cy="584775"/>
          </a:xfrm>
          <a:prstGeom prst="rect">
            <a:avLst/>
          </a:prstGeom>
          <a:noFill/>
        </p:spPr>
        <p:txBody>
          <a:bodyPr wrap="square" rtlCol="0">
            <a:spAutoFit/>
          </a:bodyPr>
          <a:lstStyle/>
          <a:p>
            <a:pPr algn="r"/>
            <a:r>
              <a:rPr lang="en-US" sz="3200" b="1" i="0" cap="all">
                <a:effectLst/>
                <a:latin typeface="Century Gothic" panose="020B0502020202020204" pitchFamily="34" charset="0"/>
              </a:rPr>
              <a:t>CATA'S RIDERSHIP TRENDS</a:t>
            </a:r>
            <a:endParaRPr lang="en-US" sz="3200" b="1"/>
          </a:p>
        </p:txBody>
      </p:sp>
    </p:spTree>
    <p:extLst>
      <p:ext uri="{BB962C8B-B14F-4D97-AF65-F5344CB8AC3E}">
        <p14:creationId xmlns:p14="http://schemas.microsoft.com/office/powerpoint/2010/main" val="204808687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Dividend">
  <a:themeElements>
    <a:clrScheme name="Custom 8">
      <a:dk1>
        <a:srgbClr val="000000"/>
      </a:dk1>
      <a:lt1>
        <a:srgbClr val="FFFFFF"/>
      </a:lt1>
      <a:dk2>
        <a:srgbClr val="3D3D3D"/>
      </a:dk2>
      <a:lt2>
        <a:srgbClr val="EBEBEB"/>
      </a:lt2>
      <a:accent1>
        <a:srgbClr val="797979"/>
      </a:accent1>
      <a:accent2>
        <a:srgbClr val="FF2600"/>
      </a:accent2>
      <a:accent3>
        <a:srgbClr val="88D5A9"/>
      </a:accent3>
      <a:accent4>
        <a:srgbClr val="969FA7"/>
      </a:accent4>
      <a:accent5>
        <a:srgbClr val="E8A844"/>
      </a:accent5>
      <a:accent6>
        <a:srgbClr val="A1561F"/>
      </a:accent6>
      <a:hlink>
        <a:srgbClr val="828282"/>
      </a:hlink>
      <a:folHlink>
        <a:srgbClr val="A5A5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7</TotalTime>
  <Words>459</Words>
  <Application>Microsoft Office PowerPoint</Application>
  <PresentationFormat>Widescreen</PresentationFormat>
  <Paragraphs>75</Paragraphs>
  <Slides>14</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Calibri Light</vt:lpstr>
      <vt:lpstr>Century Gothic</vt:lpstr>
      <vt:lpstr>Rockwell</vt:lpstr>
      <vt:lpstr>Symbol</vt:lpstr>
      <vt:lpstr>Wingdings</vt:lpstr>
      <vt:lpstr>Wingdings 2</vt:lpstr>
      <vt:lpstr>Atlas</vt:lpstr>
      <vt:lpstr>Dividend</vt:lpstr>
      <vt:lpstr>Centre Area Transportation Authority</vt:lpstr>
      <vt:lpstr>PowerPoint Presentation</vt:lpstr>
      <vt:lpstr>PowerPoint Presentation</vt:lpstr>
      <vt:lpstr>WHAT IS TRANSIT WORTH?</vt:lpstr>
      <vt:lpstr>CATA’S SERVICE PLANNING PRINCIPLES</vt:lpstr>
      <vt:lpstr>PowerPoint Presentation</vt:lpstr>
      <vt:lpstr> REGULATORY FRAMEWORK   </vt:lpstr>
      <vt:lpstr> CATA RIDERSHIP FY 2023 </vt:lpstr>
      <vt:lpstr>PowerPoint Presentation</vt:lpstr>
      <vt:lpstr>CATA’s Fiscal year 2023/24 proposed BUDGET</vt:lpstr>
      <vt:lpstr>PowerPoint Presentation</vt:lpstr>
      <vt:lpstr>STATE OPERATING ASSISTANCE </vt:lpstr>
      <vt:lpstr>MEMBER VS. CONTRACT</vt:lpstr>
      <vt:lpstr>BUDGET CALENDAR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Romage</dc:creator>
  <cp:lastModifiedBy>David Rishel</cp:lastModifiedBy>
  <cp:revision>228</cp:revision>
  <dcterms:created xsi:type="dcterms:W3CDTF">2023-04-27T19:27:49Z</dcterms:created>
  <dcterms:modified xsi:type="dcterms:W3CDTF">2023-08-15T21:26:28Z</dcterms:modified>
</cp:coreProperties>
</file>